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476" r:id="rId2"/>
    <p:sldId id="486" r:id="rId3"/>
    <p:sldId id="444" r:id="rId4"/>
    <p:sldId id="485" r:id="rId5"/>
    <p:sldId id="475" r:id="rId6"/>
    <p:sldId id="503" r:id="rId7"/>
    <p:sldId id="445" r:id="rId8"/>
    <p:sldId id="478" r:id="rId9"/>
    <p:sldId id="463" r:id="rId10"/>
    <p:sldId id="465" r:id="rId11"/>
    <p:sldId id="487" r:id="rId12"/>
    <p:sldId id="480" r:id="rId13"/>
    <p:sldId id="482" r:id="rId14"/>
    <p:sldId id="483" r:id="rId15"/>
    <p:sldId id="493" r:id="rId16"/>
    <p:sldId id="496" r:id="rId17"/>
    <p:sldId id="498" r:id="rId18"/>
    <p:sldId id="499" r:id="rId19"/>
    <p:sldId id="500" r:id="rId20"/>
    <p:sldId id="466" r:id="rId21"/>
    <p:sldId id="495" r:id="rId22"/>
    <p:sldId id="501" r:id="rId23"/>
    <p:sldId id="502" r:id="rId24"/>
    <p:sldId id="488" r:id="rId25"/>
    <p:sldId id="450" r:id="rId26"/>
    <p:sldId id="489" r:id="rId27"/>
    <p:sldId id="490" r:id="rId28"/>
    <p:sldId id="491" r:id="rId29"/>
    <p:sldId id="492" r:id="rId30"/>
    <p:sldId id="494" r:id="rId31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67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52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Relationship Id="rId3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Relationship Id="rId2" Type="http://schemas.openxmlformats.org/officeDocument/2006/relationships/image" Target="../media/image1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A829FFA-228D-42A6-9720-EBDC50FE5CEC}" type="datetimeFigureOut">
              <a:rPr lang="en-GB"/>
              <a:pPr>
                <a:defRPr/>
              </a:pPr>
              <a:t>13/05/19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8888" y="720725"/>
            <a:ext cx="47974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59300"/>
            <a:ext cx="5851525" cy="432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4339C89-B2B1-4554-9433-626D899B95C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69522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B71A4-8B32-4B8F-AF6A-1AE31B4BA01E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21F3F-1F03-4470-8AD8-98467FAA7B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46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CB8F66-B2FE-4AB0-AD9E-1F441A93F3F1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65E123-D80B-49D1-ADC1-DE2B6FA438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527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C99725-C6FA-47A9-9A62-653A50EC2474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89B8B-C050-42F4-8789-E3618DC6DE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259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01F58-EBBD-4ED0-B13C-1DDCFF52F037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E811EF-1652-4646-8C89-65533D419D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339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84E7A7-B4FF-41F9-8A6E-0C5164181C15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1EFD8-AA14-4F95-AE42-4AF3C63235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87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81E822-21D8-4A9E-A83B-4BC9CE8EB42E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5AB127-7E63-4FE3-BB35-144DC63F2C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60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4B8DE-D53B-4D9D-8E87-6D9C256752C6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E43217-B3E9-4DF9-82E1-CD2A740C5F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63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3E682-2B6F-47C4-A8B8-128EE1C5E79F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E83FC-4BA5-4CC0-A934-BE0BDDE45F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761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1BED5-94A5-4AF9-8EB6-BE12B1FE7EE4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DBA70-0813-47B1-8BD7-EB4DD7502D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1042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CC4C4-DE48-469D-8108-FBAE43EAD6FB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C749-CB78-46C9-A8E7-3D240B5EB8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787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651297-A76A-4C35-B330-C89112D1E7D8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6AD8A-1060-4CC6-870E-A484D4A4A0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048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E7AEE-F5E1-4A0B-9292-B0539D36E93F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A91A36-F052-4B2A-B55D-2845A10AD4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8075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08AA8B-40D0-4F67-9864-A544F454544D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79E97F-FC81-405E-9089-948DBBED36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0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4BA1D63-CD5B-453D-9E51-DAC1F4E3CB4F}" type="datetime1">
              <a:rPr lang="en-US"/>
              <a:pPr>
                <a:defRPr/>
              </a:pPr>
              <a:t>13/05/19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528EC2C-6A2B-4AA7-969C-A27319602A56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3.wmf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gif"/><Relationship Id="rId5" Type="http://schemas.openxmlformats.org/officeDocument/2006/relationships/image" Target="../media/image40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7.emf"/><Relationship Id="rId8" Type="http://schemas.openxmlformats.org/officeDocument/2006/relationships/image" Target="../media/image4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51.wmf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jpeg"/><Relationship Id="rId5" Type="http://schemas.openxmlformats.org/officeDocument/2006/relationships/oleObject" Target="../embeddings/oleObject13.bin"/><Relationship Id="rId6" Type="http://schemas.openxmlformats.org/officeDocument/2006/relationships/image" Target="../media/image76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77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103/PhysRev.52.872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5" Type="http://schemas.openxmlformats.org/officeDocument/2006/relationships/image" Target="../media/image101.jpeg"/><Relationship Id="rId6" Type="http://schemas.openxmlformats.org/officeDocument/2006/relationships/image" Target="../media/image102.jpe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11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eg"/><Relationship Id="rId12" Type="http://schemas.openxmlformats.org/officeDocument/2006/relationships/image" Target="../media/image15.gi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25.emf"/><Relationship Id="rId5" Type="http://schemas.openxmlformats.org/officeDocument/2006/relationships/image" Target="../media/image127.png"/><Relationship Id="rId6" Type="http://schemas.openxmlformats.org/officeDocument/2006/relationships/oleObject" Target="../embeddings/oleObject18.bin"/><Relationship Id="rId7" Type="http://schemas.openxmlformats.org/officeDocument/2006/relationships/image" Target="../media/image126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20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21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22.wmf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oleObject" Target="../embeddings/oleObject8.bin"/><Relationship Id="rId5" Type="http://schemas.openxmlformats.org/officeDocument/2006/relationships/image" Target="../media/image30.w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3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Synchrotron 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15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4"/>
          <p:cNvSpPr>
            <a:spLocks noGrp="1"/>
          </p:cNvSpPr>
          <p:nvPr>
            <p:ph type="title"/>
          </p:nvPr>
        </p:nvSpPr>
        <p:spPr>
          <a:xfrm>
            <a:off x="553835" y="-181167"/>
            <a:ext cx="8475663" cy="1628967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Mirrors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sz="3600" dirty="0" smtClean="0">
                <a:ea typeface="ＭＳ Ｐゴシック" panose="020B0600070205080204" pitchFamily="34" charset="-128"/>
              </a:rPr>
              <a:t>Geometrical model        Physical model</a:t>
            </a:r>
            <a:br>
              <a:rPr lang="en-US" altLang="en-US" sz="3600" dirty="0" smtClean="0">
                <a:ea typeface="ＭＳ Ｐゴシック" panose="020B0600070205080204" pitchFamily="34" charset="-128"/>
              </a:rPr>
            </a:br>
            <a:r>
              <a:rPr lang="en-US" altLang="en-US" sz="2400" dirty="0" smtClean="0">
                <a:ea typeface="ＭＳ Ｐゴシック" panose="020B0600070205080204" pitchFamily="34" charset="-128"/>
              </a:rPr>
              <a:t>Specular reflection                                  Fresnel formulas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6148" name="Picture 6" descr="400px-Reflect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7500"/>
            <a:ext cx="38100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Rectangle 10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1" name="Rectangle 12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2" name="Rectangle 14"/>
          <p:cNvSpPr>
            <a:spLocks noChangeArrowheads="1"/>
          </p:cNvSpPr>
          <p:nvPr/>
        </p:nvSpPr>
        <p:spPr bwMode="auto">
          <a:xfrm>
            <a:off x="0" y="31480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6153" name="Rectangle 16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altLang="en-US"/>
          </a:p>
        </p:txBody>
      </p:sp>
      <p:graphicFrame>
        <p:nvGraphicFramePr>
          <p:cNvPr id="6146" name="Object 15"/>
          <p:cNvGraphicFramePr>
            <a:graphicFrameLocks noChangeAspect="1"/>
          </p:cNvGraphicFramePr>
          <p:nvPr/>
        </p:nvGraphicFramePr>
        <p:xfrm>
          <a:off x="4548188" y="2760663"/>
          <a:ext cx="4595812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4" imgW="2997000" imgH="507960" progId="Equation.DSMT4">
                  <p:embed/>
                </p:oleObj>
              </mc:Choice>
              <mc:Fallback>
                <p:oleObj name="Equation" r:id="rId4" imgW="2997000" imgH="50796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188" y="2760663"/>
                        <a:ext cx="4595812" cy="7747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553835" y="4391318"/>
            <a:ext cx="3700463" cy="20621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155" name="TextBox 12"/>
          <p:cNvSpPr txBox="1">
            <a:spLocks noChangeArrowheads="1"/>
          </p:cNvSpPr>
          <p:nvPr/>
        </p:nvSpPr>
        <p:spPr bwMode="auto">
          <a:xfrm>
            <a:off x="4894263" y="1447800"/>
            <a:ext cx="403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Fresnel equations give the reflectivity as a function of angle and photon energy. As a consequence, one gets the critical angle: </a:t>
            </a:r>
            <a:endParaRPr lang="en-GB" altLang="en-US" dirty="0"/>
          </a:p>
        </p:txBody>
      </p:sp>
      <p:pic>
        <p:nvPicPr>
          <p:cNvPr id="6156" name="Picture 18" descr="\mathbf{\hat{d}}_\mathrm{s} = 2 \left(\mathbf{\hat{d}}_\mathrm{n} \cdot \mathbf{\hat{d}}_\mathrm{i}\right) \mathbf{\hat{d}}_\mathrm{n} - \mathbf{\hat{d}}_\mathrm{i},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4495800"/>
            <a:ext cx="37004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842" y="3535363"/>
            <a:ext cx="4562656" cy="2941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6533" y="4169333"/>
            <a:ext cx="57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Si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Lenses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583668" y="4113076"/>
            <a:ext cx="2916324" cy="14041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89756"/>
            <a:ext cx="8229600" cy="1143000"/>
          </a:xfrm>
        </p:spPr>
        <p:txBody>
          <a:bodyPr/>
          <a:lstStyle/>
          <a:p>
            <a:r>
              <a:rPr lang="en-US" dirty="0" smtClean="0"/>
              <a:t>LENS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04015" y="1653843"/>
            <a:ext cx="0" cy="15122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43608" y="1232756"/>
            <a:ext cx="3243808" cy="143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43808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319972" y="1232756"/>
            <a:ext cx="332839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0152" y="8367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15616" y="2456892"/>
            <a:ext cx="64447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115616" y="1880828"/>
            <a:ext cx="3204356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283968" y="1880828"/>
            <a:ext cx="2772308" cy="576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51620" y="2456892"/>
            <a:ext cx="3168352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83968" y="2456892"/>
            <a:ext cx="2736304" cy="180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797" name="Picture 5" descr="C:\Users\srio\Downloads\CodeCogsEqn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1900" y="3248980"/>
            <a:ext cx="1485900" cy="714375"/>
          </a:xfrm>
          <a:prstGeom prst="rect">
            <a:avLst/>
          </a:prstGeom>
          <a:noFill/>
        </p:spPr>
      </p:pic>
      <p:sp>
        <p:nvSpPr>
          <p:cNvPr id="31" name="Freeform 30"/>
          <p:cNvSpPr/>
          <p:nvPr/>
        </p:nvSpPr>
        <p:spPr>
          <a:xfrm rot="5400000">
            <a:off x="1247579" y="4413161"/>
            <a:ext cx="1376238" cy="776068"/>
          </a:xfrm>
          <a:custGeom>
            <a:avLst/>
            <a:gdLst>
              <a:gd name="connsiteX0" fmla="*/ 0 w 2757267"/>
              <a:gd name="connsiteY0" fmla="*/ 776068 h 776068"/>
              <a:gd name="connsiteX1" fmla="*/ 1378633 w 2757267"/>
              <a:gd name="connsiteY1" fmla="*/ 2345 h 776068"/>
              <a:gd name="connsiteX2" fmla="*/ 2757267 w 2757267"/>
              <a:gd name="connsiteY2" fmla="*/ 762000 h 776068"/>
              <a:gd name="connsiteX3" fmla="*/ 2757267 w 2757267"/>
              <a:gd name="connsiteY3" fmla="*/ 762000 h 77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7267" h="776068">
                <a:moveTo>
                  <a:pt x="0" y="776068"/>
                </a:moveTo>
                <a:cubicBezTo>
                  <a:pt x="459544" y="390379"/>
                  <a:pt x="919089" y="4690"/>
                  <a:pt x="1378633" y="2345"/>
                </a:cubicBezTo>
                <a:cubicBezTo>
                  <a:pt x="1838177" y="0"/>
                  <a:pt x="2757267" y="762000"/>
                  <a:pt x="2757267" y="762000"/>
                </a:cubicBezTo>
                <a:lnTo>
                  <a:pt x="2757267" y="762000"/>
                </a:lnTo>
              </a:path>
            </a:pathLst>
          </a:custGeom>
          <a:solidFill>
            <a:schemeClr val="bg1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2375756" y="4077072"/>
            <a:ext cx="2484276" cy="1476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23528" y="4797152"/>
            <a:ext cx="3888432" cy="72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59532" y="4473116"/>
            <a:ext cx="1728192" cy="3960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123728" y="4473116"/>
            <a:ext cx="2016224" cy="3240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9" name="AutoShape 7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1" name="AutoShape 9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803" name="AutoShape 11" descr="n_1\cdot\sin(\theta_1)=n_2\cdot\sin(\theta_2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3805" name="Picture 13" descr="https://latex.codecogs.com/gif.latex?%5Cdpi%7B150%7D%20%5Csin%5Ctheta_1%20%3D%20%281-%5Cdelta%29%20%5Csin%5Ctheta_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553236"/>
            <a:ext cx="2076450" cy="238125"/>
          </a:xfrm>
          <a:prstGeom prst="rect">
            <a:avLst/>
          </a:prstGeom>
          <a:noFill/>
        </p:spPr>
      </p:pic>
      <p:pic>
        <p:nvPicPr>
          <p:cNvPr id="33808" name="Picture 16" descr="https://www.latex4technics.com/l4ttemp/w9vwfe.png?149025823417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5516" y="5805264"/>
            <a:ext cx="4248150" cy="561975"/>
          </a:xfrm>
          <a:prstGeom prst="rect">
            <a:avLst/>
          </a:prstGeom>
          <a:noFill/>
        </p:spPr>
      </p:pic>
      <p:graphicFrame>
        <p:nvGraphicFramePr>
          <p:cNvPr id="33809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4784"/>
              </p:ext>
            </p:extLst>
          </p:nvPr>
        </p:nvGraphicFramePr>
        <p:xfrm>
          <a:off x="6174444" y="5855895"/>
          <a:ext cx="1385888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Equation" r:id="rId6" imgW="676440" imgH="383760" progId="Equation.DSMT4">
                  <p:embed/>
                </p:oleObj>
              </mc:Choice>
              <mc:Fallback>
                <p:oleObj name="Equation" r:id="rId6" imgW="676440" imgH="38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444" y="5855895"/>
                        <a:ext cx="1385888" cy="792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Imag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4266" y="4024349"/>
            <a:ext cx="2972012" cy="180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4051"/>
            <a:ext cx="9000773" cy="1480220"/>
          </a:xfrm>
        </p:spPr>
        <p:txBody>
          <a:bodyPr/>
          <a:lstStyle/>
          <a:p>
            <a:r>
              <a:rPr lang="en-US" sz="3600" dirty="0" smtClean="0"/>
              <a:t>CRL </a:t>
            </a:r>
            <a:r>
              <a:rPr lang="en-US" sz="3600" dirty="0"/>
              <a:t>(COMPOUND </a:t>
            </a:r>
            <a:r>
              <a:rPr lang="en-US" sz="3600" dirty="0" smtClean="0"/>
              <a:t>REFRACTIVE LENSES</a:t>
            </a:r>
            <a:r>
              <a:rPr lang="en-US" sz="3600" dirty="0"/>
              <a:t>)</a:t>
            </a:r>
            <a:br>
              <a:rPr lang="en-US" sz="3600" dirty="0"/>
            </a:br>
            <a:r>
              <a:rPr lang="en-US" sz="3600" dirty="0" smtClean="0"/>
              <a:t>= replicate N lenses</a:t>
            </a:r>
            <a:br>
              <a:rPr lang="en-US" sz="3600" dirty="0" smtClean="0"/>
            </a:br>
            <a:endParaRPr lang="en-GB" sz="3600" dirty="0"/>
          </a:p>
        </p:txBody>
      </p:sp>
      <p:pic>
        <p:nvPicPr>
          <p:cNvPr id="37890" name="Picture 2" descr="N:\scisoft\XRayOptics\OASYS_VE_RNICE8\shadowOui\orangecontrib\shadow\widgets\compound_optical_elements\icons\cr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1900" y="1514821"/>
            <a:ext cx="2520280" cy="2520280"/>
          </a:xfrm>
          <a:prstGeom prst="rect">
            <a:avLst/>
          </a:prstGeom>
          <a:noFill/>
        </p:spPr>
      </p:pic>
      <p:pic>
        <p:nvPicPr>
          <p:cNvPr id="37891" name="Picture 3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5716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2" name="Picture 4" descr="N:\scisoft\XRayOptics\OASYS_VE_RNICE8\shadowOui\orangecontrib\shadow\widgets\compound_optical_elements\icons\le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2018877"/>
            <a:ext cx="1524000" cy="1524000"/>
          </a:xfrm>
          <a:prstGeom prst="rect">
            <a:avLst/>
          </a:prstGeom>
          <a:noFill/>
        </p:spPr>
      </p:pic>
      <p:pic>
        <p:nvPicPr>
          <p:cNvPr id="37893" name="Picture 5" descr="N:\scisoft\XRayOptics\OASYS_VE_RNICE8\shadowOui\orangecontrib\shadow\widgets\compound_optical_elements\icons\transfocat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1838857"/>
            <a:ext cx="1872208" cy="1872208"/>
          </a:xfrm>
          <a:prstGeom prst="rect">
            <a:avLst/>
          </a:prstGeom>
          <a:noFill/>
        </p:spPr>
      </p:pic>
      <p:pic>
        <p:nvPicPr>
          <p:cNvPr id="37895" name="Picture 7" descr="https://www.latex4technics.com/l4ttemp/w9vwfe.png?149026245525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567049"/>
            <a:ext cx="676275" cy="495301"/>
          </a:xfrm>
          <a:prstGeom prst="rect">
            <a:avLst/>
          </a:prstGeom>
          <a:noFill/>
        </p:spPr>
      </p:pic>
      <p:pic>
        <p:nvPicPr>
          <p:cNvPr id="37897" name="Picture 9" descr="https://www.latex4technics.com/l4ttemp/w9vwfe.png?149026251094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7744" y="3531045"/>
            <a:ext cx="742950" cy="495301"/>
          </a:xfrm>
          <a:prstGeom prst="rect">
            <a:avLst/>
          </a:prstGeom>
          <a:noFill/>
        </p:spPr>
      </p:pic>
      <p:pic>
        <p:nvPicPr>
          <p:cNvPr id="37899" name="Picture 11" descr="https://www.latex4technics.com/l4ttemp/w9vwfe.png?1490262631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19972" y="3531045"/>
            <a:ext cx="942975" cy="495301"/>
          </a:xfrm>
          <a:prstGeom prst="rect">
            <a:avLst/>
          </a:prstGeom>
          <a:noFill/>
        </p:spPr>
      </p:pic>
      <p:pic>
        <p:nvPicPr>
          <p:cNvPr id="37901" name="Picture 13" descr="https://www.latex4technics.com/l4ttemp/w9vwfe.png?149026272717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60232" y="3567049"/>
            <a:ext cx="1847850" cy="514351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0" y="1622833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interface</a:t>
            </a:r>
            <a:endParaRPr lang="en-GB" dirty="0"/>
          </a:p>
        </p:txBody>
      </p:sp>
      <p:sp>
        <p:nvSpPr>
          <p:cNvPr id="64" name="TextBox 63"/>
          <p:cNvSpPr txBox="1"/>
          <p:nvPr/>
        </p:nvSpPr>
        <p:spPr>
          <a:xfrm>
            <a:off x="2267744" y="1586829"/>
            <a:ext cx="104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Lens </a:t>
            </a:r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3671900" y="1442813"/>
            <a:ext cx="2556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Compound Refractive Lens (CRL)</a:t>
            </a:r>
            <a:endParaRPr lang="en-GB" dirty="0"/>
          </a:p>
        </p:txBody>
      </p:sp>
      <p:sp>
        <p:nvSpPr>
          <p:cNvPr id="66" name="TextBox 65"/>
          <p:cNvSpPr txBox="1"/>
          <p:nvPr/>
        </p:nvSpPr>
        <p:spPr>
          <a:xfrm>
            <a:off x="6840252" y="1586829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Transfocator</a:t>
            </a:r>
            <a:endParaRPr lang="en-GB" dirty="0"/>
          </a:p>
        </p:txBody>
      </p:sp>
      <p:sp>
        <p:nvSpPr>
          <p:cNvPr id="67" name="TextBox 66"/>
          <p:cNvSpPr txBox="1"/>
          <p:nvPr/>
        </p:nvSpPr>
        <p:spPr>
          <a:xfrm>
            <a:off x="1259632" y="457516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b="1" dirty="0" smtClean="0">
                <a:solidFill>
                  <a:srgbClr val="000090"/>
                </a:solidFill>
              </a:rPr>
              <a:t>1996 Experimental demonstration of CRL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90"/>
                </a:solidFill>
              </a:rPr>
              <a:t>A. </a:t>
            </a:r>
            <a:r>
              <a:rPr lang="en-GB" dirty="0" err="1" smtClean="0">
                <a:solidFill>
                  <a:srgbClr val="000090"/>
                </a:solidFill>
              </a:rPr>
              <a:t>Snigirev</a:t>
            </a:r>
            <a:r>
              <a:rPr lang="en-GB" dirty="0" smtClean="0">
                <a:solidFill>
                  <a:srgbClr val="000090"/>
                </a:solidFill>
              </a:rPr>
              <a:t> </a:t>
            </a:r>
            <a:r>
              <a:rPr lang="en-GB" i="1" dirty="0" smtClean="0">
                <a:solidFill>
                  <a:srgbClr val="000090"/>
                </a:solidFill>
              </a:rPr>
              <a:t>et al </a:t>
            </a:r>
            <a:r>
              <a:rPr lang="en-GB" dirty="0" smtClean="0">
                <a:solidFill>
                  <a:srgbClr val="000090"/>
                </a:solidFill>
              </a:rPr>
              <a:t>Nature 384 (1996) 49</a:t>
            </a:r>
          </a:p>
          <a:p>
            <a:pPr lvl="0"/>
            <a:endParaRPr lang="en-GB" b="1" dirty="0" smtClean="0">
              <a:solidFill>
                <a:srgbClr val="000090"/>
              </a:solidFill>
            </a:endParaRPr>
          </a:p>
          <a:p>
            <a:pPr lvl="0"/>
            <a:r>
              <a:rPr lang="en-GB" b="1" dirty="0" smtClean="0">
                <a:solidFill>
                  <a:srgbClr val="000090"/>
                </a:solidFill>
              </a:rPr>
              <a:t>2011 </a:t>
            </a:r>
            <a:r>
              <a:rPr lang="en-GB" b="1" dirty="0" err="1" smtClean="0">
                <a:solidFill>
                  <a:srgbClr val="000090"/>
                </a:solidFill>
              </a:rPr>
              <a:t>Transfocator</a:t>
            </a:r>
            <a:endParaRPr lang="en-GB" b="1" dirty="0" smtClean="0">
              <a:solidFill>
                <a:srgbClr val="00009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259632" y="2270905"/>
            <a:ext cx="104411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10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DEMAGNIFICATION with SINGLE LENSES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960948"/>
            <a:ext cx="8236800" cy="2879720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When illuminating with coherent light, reducing acceptance decreases N.A. therefore increases coherent diffraction ~0.61 </a:t>
            </a:r>
            <a:r>
              <a:rPr lang="en-US" sz="2000" dirty="0" smtClean="0">
                <a:solidFill>
                  <a:schemeClr val="tx1"/>
                </a:solidFill>
                <a:latin typeface="Symbol" pitchFamily="18" charset="2"/>
              </a:rPr>
              <a:t>l</a:t>
            </a:r>
            <a:r>
              <a:rPr lang="en-US" sz="2000" dirty="0" smtClean="0">
                <a:solidFill>
                  <a:schemeClr val="tx1"/>
                </a:solidFill>
              </a:rPr>
              <a:t>/ (h/q)</a:t>
            </a:r>
          </a:p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The rays become very grazing to there is total reflection. Not a limitation for </a:t>
            </a:r>
            <a:r>
              <a:rPr lang="en-US" sz="2000" dirty="0" err="1" smtClean="0">
                <a:solidFill>
                  <a:schemeClr val="tx1"/>
                </a:solidFill>
              </a:rPr>
              <a:t>kinoform</a:t>
            </a:r>
            <a:r>
              <a:rPr lang="en-US" sz="2000" dirty="0" smtClean="0">
                <a:solidFill>
                  <a:schemeClr val="tx1"/>
                </a:solidFill>
              </a:rPr>
              <a:t> lenses (</a:t>
            </a:r>
            <a:r>
              <a:rPr lang="en-GB" sz="2000" dirty="0" smtClean="0">
                <a:solidFill>
                  <a:schemeClr val="tx1"/>
                </a:solidFill>
              </a:rPr>
              <a:t>K. Evans-</a:t>
            </a:r>
            <a:r>
              <a:rPr lang="en-GB" sz="2000" dirty="0" err="1" smtClean="0">
                <a:solidFill>
                  <a:schemeClr val="tx1"/>
                </a:solidFill>
              </a:rPr>
              <a:t>Lutterodt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i="1" dirty="0" smtClean="0">
                <a:solidFill>
                  <a:schemeClr val="tx1"/>
                </a:solidFill>
              </a:rPr>
              <a:t>et al </a:t>
            </a:r>
            <a:r>
              <a:rPr lang="en-GB" sz="2000" dirty="0" smtClean="0">
                <a:solidFill>
                  <a:schemeClr val="tx1"/>
                </a:solidFill>
              </a:rPr>
              <a:t>Phys. Rev. </a:t>
            </a:r>
            <a:r>
              <a:rPr lang="en-GB" sz="2000" dirty="0" err="1" smtClean="0">
                <a:solidFill>
                  <a:schemeClr val="tx1"/>
                </a:solidFill>
              </a:rPr>
              <a:t>Lett</a:t>
            </a:r>
            <a:r>
              <a:rPr lang="en-GB" sz="2000" dirty="0" smtClean="0">
                <a:solidFill>
                  <a:schemeClr val="tx1"/>
                </a:solidFill>
              </a:rPr>
              <a:t>. 99 (2007)). For standard lenses one can reverse the lens.</a:t>
            </a:r>
          </a:p>
          <a:p>
            <a:pPr marL="342900" indent="-342900">
              <a:buAutoNum type="arabicParenR"/>
            </a:pPr>
            <a:r>
              <a:rPr lang="en-US" sz="2000" dirty="0" smtClean="0">
                <a:solidFill>
                  <a:schemeClr val="tx1"/>
                </a:solidFill>
              </a:rPr>
              <a:t>There is a lot of absorption =&gt; remove material and convert it to a Fresnel lens (</a:t>
            </a:r>
            <a:r>
              <a:rPr lang="en-GB" sz="2000" dirty="0" smtClean="0">
                <a:solidFill>
                  <a:schemeClr val="tx1"/>
                </a:solidFill>
              </a:rPr>
              <a:t>W. </a:t>
            </a:r>
            <a:r>
              <a:rPr lang="en-GB" sz="2000" dirty="0" err="1" smtClean="0">
                <a:solidFill>
                  <a:schemeClr val="tx1"/>
                </a:solidFill>
              </a:rPr>
              <a:t>Jark</a:t>
            </a:r>
            <a:r>
              <a:rPr lang="en-GB" sz="2000" dirty="0" smtClean="0">
                <a:solidFill>
                  <a:schemeClr val="tx1"/>
                </a:solidFill>
              </a:rPr>
              <a:t> </a:t>
            </a:r>
            <a:r>
              <a:rPr lang="en-GB" sz="2000" i="1" dirty="0" smtClean="0">
                <a:solidFill>
                  <a:schemeClr val="tx1"/>
                </a:solidFill>
              </a:rPr>
              <a:t>et al </a:t>
            </a:r>
            <a:r>
              <a:rPr lang="en-GB" sz="2000" dirty="0" smtClean="0">
                <a:solidFill>
                  <a:schemeClr val="tx1"/>
                </a:solidFill>
              </a:rPr>
              <a:t>J. </a:t>
            </a:r>
            <a:r>
              <a:rPr lang="en-GB" sz="2000" dirty="0" err="1" smtClean="0">
                <a:solidFill>
                  <a:schemeClr val="tx1"/>
                </a:solidFill>
              </a:rPr>
              <a:t>Synchr</a:t>
            </a:r>
            <a:r>
              <a:rPr lang="en-GB" sz="2000" dirty="0" smtClean="0">
                <a:solidFill>
                  <a:schemeClr val="tx1"/>
                </a:solidFill>
              </a:rPr>
              <a:t>. Rad.  13 (2006))</a:t>
            </a:r>
          </a:p>
          <a:p>
            <a:pPr marL="342900" indent="-342900">
              <a:buAutoNum type="arabicParenR"/>
            </a:pPr>
            <a:r>
              <a:rPr lang="en-US" sz="2000" dirty="0" smtClean="0"/>
              <a:t>Use the lens shape adapted for your needs</a:t>
            </a:r>
            <a:endParaRPr lang="en-GB" sz="2000" dirty="0" smtClean="0"/>
          </a:p>
          <a:p>
            <a:pPr lvl="0"/>
            <a:endParaRPr lang="en-US" dirty="0" smtClean="0">
              <a:solidFill>
                <a:srgbClr val="000090"/>
              </a:solidFill>
            </a:endParaRPr>
          </a:p>
          <a:p>
            <a:pPr lvl="0"/>
            <a:endParaRPr lang="en-GB" dirty="0" smtClean="0">
              <a:solidFill>
                <a:srgbClr val="000090"/>
              </a:solidFill>
            </a:endParaRP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a-DK" dirty="0" smtClean="0"/>
              <a:t>20170324  srio@esrf.eu</a:t>
            </a:r>
            <a:endParaRPr lang="fr-FR" dirty="0"/>
          </a:p>
        </p:txBody>
      </p:sp>
      <p:grpSp>
        <p:nvGrpSpPr>
          <p:cNvPr id="33" name="Group 66"/>
          <p:cNvGrpSpPr>
            <a:grpSpLocks/>
          </p:cNvGrpSpPr>
          <p:nvPr/>
        </p:nvGrpSpPr>
        <p:grpSpPr bwMode="auto">
          <a:xfrm>
            <a:off x="1024282" y="764704"/>
            <a:ext cx="2575609" cy="1351060"/>
            <a:chOff x="5657" y="6725"/>
            <a:chExt cx="4182" cy="2194"/>
          </a:xfrm>
        </p:grpSpPr>
        <p:grpSp>
          <p:nvGrpSpPr>
            <p:cNvPr id="34" name="Group 67"/>
            <p:cNvGrpSpPr>
              <a:grpSpLocks/>
            </p:cNvGrpSpPr>
            <p:nvPr/>
          </p:nvGrpSpPr>
          <p:grpSpPr bwMode="auto">
            <a:xfrm>
              <a:off x="5714" y="6725"/>
              <a:ext cx="4125" cy="2194"/>
              <a:chOff x="2535" y="6787"/>
              <a:chExt cx="4125" cy="2194"/>
            </a:xfrm>
          </p:grpSpPr>
          <p:sp>
            <p:nvSpPr>
              <p:cNvPr id="44" name="Rectangle 68"/>
              <p:cNvSpPr>
                <a:spLocks noChangeAspect="1" noChangeArrowheads="1"/>
              </p:cNvSpPr>
              <p:nvPr/>
            </p:nvSpPr>
            <p:spPr bwMode="auto">
              <a:xfrm>
                <a:off x="2535" y="6787"/>
                <a:ext cx="3341" cy="2194"/>
              </a:xfrm>
              <a:prstGeom prst="rect">
                <a:avLst/>
              </a:prstGeom>
              <a:solidFill>
                <a:srgbClr val="F2F2F2"/>
              </a:solidFill>
              <a:ln w="9525">
                <a:miter lim="800000"/>
                <a:headEnd/>
                <a:tailEnd/>
              </a:ln>
              <a:scene3d>
                <a:camera prst="legacyObliqueTopRight">
                  <a:rot lat="18900000" lon="0" rev="0"/>
                </a:camera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F2F2F2"/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flatTx/>
              </a:bodyPr>
              <a:lstStyle/>
              <a:p>
                <a:endParaRPr lang="en-GB" sz="2200" i="1">
                  <a:latin typeface="Caldara"/>
                </a:endParaRPr>
              </a:p>
            </p:txBody>
          </p:sp>
          <p:grpSp>
            <p:nvGrpSpPr>
              <p:cNvPr id="46" name="Group 69"/>
              <p:cNvGrpSpPr>
                <a:grpSpLocks noChangeAspect="1"/>
              </p:cNvGrpSpPr>
              <p:nvPr/>
            </p:nvGrpSpPr>
            <p:grpSpPr bwMode="auto">
              <a:xfrm>
                <a:off x="2957" y="7240"/>
                <a:ext cx="2047" cy="1045"/>
                <a:chOff x="2581" y="3683"/>
                <a:chExt cx="3206" cy="1637"/>
              </a:xfrm>
            </p:grpSpPr>
            <p:sp>
              <p:nvSpPr>
                <p:cNvPr id="78" name="Freeform 70"/>
                <p:cNvSpPr>
                  <a:spLocks noChangeAspect="1"/>
                </p:cNvSpPr>
                <p:nvPr/>
              </p:nvSpPr>
              <p:spPr bwMode="auto">
                <a:xfrm rot="213081">
                  <a:off x="2581" y="3980"/>
                  <a:ext cx="787" cy="944"/>
                </a:xfrm>
                <a:custGeom>
                  <a:avLst/>
                  <a:gdLst/>
                  <a:ahLst/>
                  <a:cxnLst>
                    <a:cxn ang="0">
                      <a:pos x="1298" y="0"/>
                    </a:cxn>
                    <a:cxn ang="0">
                      <a:pos x="0" y="0"/>
                    </a:cxn>
                    <a:cxn ang="0">
                      <a:pos x="0" y="2006"/>
                    </a:cxn>
                    <a:cxn ang="0">
                      <a:pos x="1291" y="2006"/>
                    </a:cxn>
                    <a:cxn ang="0">
                      <a:pos x="878" y="1800"/>
                    </a:cxn>
                    <a:cxn ang="0">
                      <a:pos x="556" y="1589"/>
                    </a:cxn>
                    <a:cxn ang="0">
                      <a:pos x="295" y="1351"/>
                    </a:cxn>
                    <a:cxn ang="0">
                      <a:pos x="193" y="1173"/>
                    </a:cxn>
                    <a:cxn ang="0">
                      <a:pos x="172" y="995"/>
                    </a:cxn>
                    <a:cxn ang="0">
                      <a:pos x="237" y="731"/>
                    </a:cxn>
                    <a:cxn ang="0">
                      <a:pos x="372" y="567"/>
                    </a:cxn>
                    <a:cxn ang="0">
                      <a:pos x="555" y="406"/>
                    </a:cxn>
                    <a:cxn ang="0">
                      <a:pos x="890" y="196"/>
                    </a:cxn>
                    <a:cxn ang="0">
                      <a:pos x="1298" y="0"/>
                    </a:cxn>
                  </a:cxnLst>
                  <a:rect l="0" t="0" r="r" b="b"/>
                  <a:pathLst>
                    <a:path w="1298" h="2006">
                      <a:moveTo>
                        <a:pt x="1298" y="0"/>
                      </a:moveTo>
                      <a:lnTo>
                        <a:pt x="0" y="0"/>
                      </a:lnTo>
                      <a:lnTo>
                        <a:pt x="0" y="2006"/>
                      </a:lnTo>
                      <a:lnTo>
                        <a:pt x="1291" y="2006"/>
                      </a:lnTo>
                      <a:lnTo>
                        <a:pt x="878" y="1800"/>
                      </a:lnTo>
                      <a:lnTo>
                        <a:pt x="556" y="1589"/>
                      </a:lnTo>
                      <a:cubicBezTo>
                        <a:pt x="459" y="1514"/>
                        <a:pt x="356" y="1420"/>
                        <a:pt x="295" y="1351"/>
                      </a:cubicBezTo>
                      <a:cubicBezTo>
                        <a:pt x="242" y="1285"/>
                        <a:pt x="213" y="1232"/>
                        <a:pt x="193" y="1173"/>
                      </a:cubicBezTo>
                      <a:cubicBezTo>
                        <a:pt x="173" y="1114"/>
                        <a:pt x="165" y="1069"/>
                        <a:pt x="172" y="995"/>
                      </a:cubicBezTo>
                      <a:cubicBezTo>
                        <a:pt x="177" y="921"/>
                        <a:pt x="197" y="801"/>
                        <a:pt x="237" y="731"/>
                      </a:cubicBezTo>
                      <a:cubicBezTo>
                        <a:pt x="277" y="661"/>
                        <a:pt x="315" y="624"/>
                        <a:pt x="372" y="567"/>
                      </a:cubicBezTo>
                      <a:lnTo>
                        <a:pt x="555" y="406"/>
                      </a:lnTo>
                      <a:cubicBezTo>
                        <a:pt x="641" y="344"/>
                        <a:pt x="766" y="264"/>
                        <a:pt x="890" y="196"/>
                      </a:cubicBezTo>
                      <a:cubicBezTo>
                        <a:pt x="1013" y="132"/>
                        <a:pt x="1211" y="38"/>
                        <a:pt x="1298" y="0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79" name="Freeform 71"/>
                <p:cNvSpPr>
                  <a:spLocks noChangeAspect="1"/>
                </p:cNvSpPr>
                <p:nvPr/>
              </p:nvSpPr>
              <p:spPr bwMode="auto">
                <a:xfrm rot="213081">
                  <a:off x="3433" y="3866"/>
                  <a:ext cx="789" cy="203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0" name="Freeform 72"/>
                <p:cNvSpPr>
                  <a:spLocks noChangeAspect="1"/>
                </p:cNvSpPr>
                <p:nvPr/>
              </p:nvSpPr>
              <p:spPr bwMode="auto">
                <a:xfrm rot="213081">
                  <a:off x="4224" y="375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1" name="Freeform 73"/>
                <p:cNvSpPr>
                  <a:spLocks noChangeAspect="1"/>
                </p:cNvSpPr>
                <p:nvPr/>
              </p:nvSpPr>
              <p:spPr bwMode="auto">
                <a:xfrm rot="213081">
                  <a:off x="4997" y="3683"/>
                  <a:ext cx="790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2" name="Freeform 74"/>
                <p:cNvSpPr>
                  <a:spLocks noChangeAspect="1"/>
                </p:cNvSpPr>
                <p:nvPr/>
              </p:nvSpPr>
              <p:spPr bwMode="auto">
                <a:xfrm rot="213081" flipV="1">
                  <a:off x="3130" y="4879"/>
                  <a:ext cx="788" cy="202"/>
                </a:xfrm>
                <a:custGeom>
                  <a:avLst/>
                  <a:gdLst/>
                  <a:ahLst/>
                  <a:cxnLst>
                    <a:cxn ang="0">
                      <a:pos x="1301" y="0"/>
                    </a:cxn>
                    <a:cxn ang="0">
                      <a:pos x="0" y="11"/>
                    </a:cxn>
                    <a:cxn ang="0">
                      <a:pos x="6" y="432"/>
                    </a:cxn>
                    <a:cxn ang="0">
                      <a:pos x="1301" y="0"/>
                    </a:cxn>
                  </a:cxnLst>
                  <a:rect l="0" t="0" r="r" b="b"/>
                  <a:pathLst>
                    <a:path w="1301" h="432">
                      <a:moveTo>
                        <a:pt x="1301" y="0"/>
                      </a:moveTo>
                      <a:lnTo>
                        <a:pt x="0" y="11"/>
                      </a:lnTo>
                      <a:lnTo>
                        <a:pt x="6" y="432"/>
                      </a:lnTo>
                      <a:lnTo>
                        <a:pt x="1301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3" name="Freeform 75"/>
                <p:cNvSpPr>
                  <a:spLocks noChangeAspect="1"/>
                </p:cNvSpPr>
                <p:nvPr/>
              </p:nvSpPr>
              <p:spPr bwMode="auto">
                <a:xfrm rot="213081" flipV="1">
                  <a:off x="3828" y="5090"/>
                  <a:ext cx="791" cy="146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  <p:sp>
              <p:nvSpPr>
                <p:cNvPr id="84" name="Freeform 76"/>
                <p:cNvSpPr>
                  <a:spLocks noChangeAspect="1"/>
                </p:cNvSpPr>
                <p:nvPr/>
              </p:nvSpPr>
              <p:spPr bwMode="auto">
                <a:xfrm rot="213081" flipV="1">
                  <a:off x="4528" y="5229"/>
                  <a:ext cx="789" cy="91"/>
                </a:xfrm>
                <a:custGeom>
                  <a:avLst/>
                  <a:gdLst/>
                  <a:ahLst/>
                  <a:cxnLst>
                    <a:cxn ang="0">
                      <a:pos x="1312" y="0"/>
                    </a:cxn>
                    <a:cxn ang="0">
                      <a:pos x="1" y="4"/>
                    </a:cxn>
                    <a:cxn ang="0">
                      <a:pos x="0" y="311"/>
                    </a:cxn>
                    <a:cxn ang="0">
                      <a:pos x="1312" y="0"/>
                    </a:cxn>
                  </a:cxnLst>
                  <a:rect l="0" t="0" r="r" b="b"/>
                  <a:pathLst>
                    <a:path w="1312" h="311">
                      <a:moveTo>
                        <a:pt x="1312" y="0"/>
                      </a:moveTo>
                      <a:lnTo>
                        <a:pt x="1" y="4"/>
                      </a:lnTo>
                      <a:lnTo>
                        <a:pt x="0" y="311"/>
                      </a:lnTo>
                      <a:lnTo>
                        <a:pt x="1312" y="0"/>
                      </a:lnTo>
                      <a:close/>
                    </a:path>
                  </a:pathLst>
                </a:custGeom>
                <a:solidFill>
                  <a:srgbClr val="A5A5A5"/>
                </a:solidFill>
                <a:ln w="3175">
                  <a:round/>
                  <a:headEnd/>
                  <a:tailEnd/>
                </a:ln>
                <a:scene3d>
                  <a:camera prst="legacyObliqueTopRight">
                    <a:rot lat="18600000" lon="300000" rev="0"/>
                  </a:camera>
                  <a:lightRig rig="legacyFlat3" dir="b"/>
                </a:scene3d>
                <a:sp3d extrusionH="430200" prstMaterial="legacyMatte">
                  <a:bevelT w="13500" h="13500" prst="angle"/>
                  <a:bevelB w="13500" h="13500" prst="angle"/>
                  <a:extrusionClr>
                    <a:srgbClr val="A5A5A5"/>
                  </a:extrusion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flatTx/>
                </a:bodyPr>
                <a:lstStyle/>
                <a:p>
                  <a:endParaRPr lang="en-GB" sz="2200" i="1">
                    <a:latin typeface="Caldara"/>
                  </a:endParaRPr>
                </a:p>
              </p:txBody>
            </p:sp>
          </p:grpSp>
          <p:cxnSp>
            <p:nvCxnSpPr>
              <p:cNvPr id="47" name="AutoShape 77"/>
              <p:cNvCxnSpPr>
                <a:cxnSpLocks noChangeShapeType="1"/>
              </p:cNvCxnSpPr>
              <p:nvPr/>
            </p:nvCxnSpPr>
            <p:spPr bwMode="auto">
              <a:xfrm>
                <a:off x="5004" y="7240"/>
                <a:ext cx="1656" cy="48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63" name="AutoShape 78"/>
              <p:cNvCxnSpPr>
                <a:cxnSpLocks noChangeShapeType="1"/>
              </p:cNvCxnSpPr>
              <p:nvPr/>
            </p:nvCxnSpPr>
            <p:spPr bwMode="auto">
              <a:xfrm>
                <a:off x="6651" y="7720"/>
                <a:ext cx="1" cy="386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1" name="AutoShape 79"/>
              <p:cNvCxnSpPr>
                <a:cxnSpLocks noChangeShapeType="1"/>
              </p:cNvCxnSpPr>
              <p:nvPr/>
            </p:nvCxnSpPr>
            <p:spPr bwMode="auto">
              <a:xfrm>
                <a:off x="5224" y="7626"/>
                <a:ext cx="1422" cy="47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2" name="AutoShape 80"/>
              <p:cNvCxnSpPr>
                <a:cxnSpLocks noChangeShapeType="1"/>
              </p:cNvCxnSpPr>
              <p:nvPr/>
            </p:nvCxnSpPr>
            <p:spPr bwMode="auto">
              <a:xfrm flipV="1">
                <a:off x="4675" y="7720"/>
                <a:ext cx="1971" cy="565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3" name="AutoShape 81"/>
              <p:cNvCxnSpPr>
                <a:cxnSpLocks noChangeShapeType="1"/>
              </p:cNvCxnSpPr>
              <p:nvPr/>
            </p:nvCxnSpPr>
            <p:spPr bwMode="auto">
              <a:xfrm flipV="1">
                <a:off x="4906" y="8101"/>
                <a:ext cx="1754" cy="57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</p:cxnSp>
          <p:cxnSp>
            <p:nvCxnSpPr>
              <p:cNvPr id="74" name="AutoShape 82"/>
              <p:cNvCxnSpPr>
                <a:cxnSpLocks noChangeShapeType="1"/>
              </p:cNvCxnSpPr>
              <p:nvPr/>
            </p:nvCxnSpPr>
            <p:spPr bwMode="auto">
              <a:xfrm>
                <a:off x="5636" y="7428"/>
                <a:ext cx="147" cy="42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5" name="AutoShape 83"/>
              <p:cNvCxnSpPr>
                <a:cxnSpLocks noChangeShapeType="1"/>
              </p:cNvCxnSpPr>
              <p:nvPr/>
            </p:nvCxnSpPr>
            <p:spPr bwMode="auto">
              <a:xfrm>
                <a:off x="5521" y="7720"/>
                <a:ext cx="178" cy="68"/>
              </a:xfrm>
              <a:prstGeom prst="straightConnector1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6" name="AutoShape 84"/>
              <p:cNvCxnSpPr>
                <a:cxnSpLocks noChangeShapeType="1"/>
              </p:cNvCxnSpPr>
              <p:nvPr/>
            </p:nvCxnSpPr>
            <p:spPr bwMode="auto">
              <a:xfrm flipV="1">
                <a:off x="5517" y="7999"/>
                <a:ext cx="145" cy="44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77" name="AutoShape 85"/>
              <p:cNvCxnSpPr>
                <a:cxnSpLocks noChangeShapeType="1"/>
              </p:cNvCxnSpPr>
              <p:nvPr/>
            </p:nvCxnSpPr>
            <p:spPr bwMode="auto">
              <a:xfrm rot="240000" flipV="1">
                <a:off x="5587" y="8406"/>
                <a:ext cx="108" cy="47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grpSp>
          <p:nvGrpSpPr>
            <p:cNvPr id="35" name="Group 86"/>
            <p:cNvGrpSpPr>
              <a:grpSpLocks/>
            </p:cNvGrpSpPr>
            <p:nvPr/>
          </p:nvGrpSpPr>
          <p:grpSpPr bwMode="auto">
            <a:xfrm>
              <a:off x="5657" y="7315"/>
              <a:ext cx="365" cy="697"/>
              <a:chOff x="5753" y="7315"/>
              <a:chExt cx="365" cy="697"/>
            </a:xfrm>
          </p:grpSpPr>
          <p:cxnSp>
            <p:nvCxnSpPr>
              <p:cNvPr id="36" name="AutoShape 87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315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7" name="AutoShape 88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549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8" name="AutoShape 89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434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39" name="AutoShape 90"/>
              <p:cNvCxnSpPr>
                <a:cxnSpLocks noChangeAspect="1" noChangeShapeType="1"/>
              </p:cNvCxnSpPr>
              <p:nvPr/>
            </p:nvCxnSpPr>
            <p:spPr bwMode="auto">
              <a:xfrm>
                <a:off x="5761" y="7778"/>
                <a:ext cx="357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0" name="AutoShape 91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7663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1" name="AutoShape 92"/>
              <p:cNvCxnSpPr>
                <a:cxnSpLocks noChangeAspect="1" noChangeShapeType="1"/>
              </p:cNvCxnSpPr>
              <p:nvPr/>
            </p:nvCxnSpPr>
            <p:spPr bwMode="auto">
              <a:xfrm>
                <a:off x="5757" y="8012"/>
                <a:ext cx="358" cy="0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  <p:cxnSp>
            <p:nvCxnSpPr>
              <p:cNvPr id="42" name="AutoShape 93"/>
              <p:cNvCxnSpPr>
                <a:cxnSpLocks noChangeAspect="1" noChangeShapeType="1"/>
              </p:cNvCxnSpPr>
              <p:nvPr/>
            </p:nvCxnSpPr>
            <p:spPr bwMode="auto">
              <a:xfrm>
                <a:off x="5753" y="7897"/>
                <a:ext cx="358" cy="1"/>
              </a:xfrm>
              <a:prstGeom prst="straightConnector1">
                <a:avLst/>
              </a:pr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</p:spPr>
          </p:cxnSp>
        </p:grpSp>
      </p:grpSp>
      <p:sp>
        <p:nvSpPr>
          <p:cNvPr id="85" name="Rectangle 2"/>
          <p:cNvSpPr/>
          <p:nvPr/>
        </p:nvSpPr>
        <p:spPr>
          <a:xfrm>
            <a:off x="467544" y="2312876"/>
            <a:ext cx="42484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400" dirty="0">
                <a:solidFill>
                  <a:srgbClr val="000090"/>
                </a:solidFill>
              </a:rPr>
              <a:t>K. </a:t>
            </a:r>
            <a:r>
              <a:rPr lang="en-GB" sz="1400" dirty="0" smtClean="0">
                <a:solidFill>
                  <a:srgbClr val="000090"/>
                </a:solidFill>
              </a:rPr>
              <a:t>Evans-Lutterodt </a:t>
            </a:r>
            <a:r>
              <a:rPr lang="en-GB" sz="1400" i="1" dirty="0" smtClean="0">
                <a:solidFill>
                  <a:srgbClr val="000090"/>
                </a:solidFill>
              </a:rPr>
              <a:t>et al</a:t>
            </a:r>
          </a:p>
          <a:p>
            <a:pPr lvl="0"/>
            <a:r>
              <a:rPr lang="en-GB" sz="1400" i="1" dirty="0" smtClean="0">
                <a:solidFill>
                  <a:srgbClr val="000090"/>
                </a:solidFill>
              </a:rPr>
              <a:t>Single </a:t>
            </a:r>
            <a:r>
              <a:rPr lang="en-GB" sz="1400" i="1" dirty="0">
                <a:solidFill>
                  <a:srgbClr val="000090"/>
                </a:solidFill>
              </a:rPr>
              <a:t>Element </a:t>
            </a:r>
            <a:r>
              <a:rPr lang="en-GB" sz="1400" i="1" u="sng" dirty="0">
                <a:solidFill>
                  <a:srgbClr val="000090"/>
                </a:solidFill>
              </a:rPr>
              <a:t>elliptical</a:t>
            </a:r>
            <a:r>
              <a:rPr lang="en-GB" sz="1400" i="1" dirty="0">
                <a:solidFill>
                  <a:srgbClr val="000090"/>
                </a:solidFill>
              </a:rPr>
              <a:t> hard X-ray </a:t>
            </a:r>
            <a:r>
              <a:rPr lang="en-GB" sz="1400" i="1" dirty="0" smtClean="0">
                <a:solidFill>
                  <a:srgbClr val="000090"/>
                </a:solidFill>
              </a:rPr>
              <a:t>micro-optics</a:t>
            </a:r>
          </a:p>
          <a:p>
            <a:pPr lvl="0"/>
            <a:r>
              <a:rPr lang="en-GB" sz="1400" dirty="0" smtClean="0">
                <a:solidFill>
                  <a:srgbClr val="000090"/>
                </a:solidFill>
              </a:rPr>
              <a:t>Opt</a:t>
            </a:r>
            <a:r>
              <a:rPr lang="en-GB" sz="1400" dirty="0">
                <a:solidFill>
                  <a:srgbClr val="000090"/>
                </a:solidFill>
              </a:rPr>
              <a:t>. Expr. </a:t>
            </a:r>
            <a:r>
              <a:rPr lang="en-GB" sz="1400" b="1" dirty="0">
                <a:solidFill>
                  <a:srgbClr val="000090"/>
                </a:solidFill>
              </a:rPr>
              <a:t>11</a:t>
            </a:r>
            <a:r>
              <a:rPr lang="en-GB" sz="1400" dirty="0">
                <a:solidFill>
                  <a:srgbClr val="000090"/>
                </a:solidFill>
              </a:rPr>
              <a:t>, 8, 919-926 (2003).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004048" y="2528900"/>
            <a:ext cx="385242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0090"/>
                </a:solidFill>
              </a:rPr>
              <a:t>M. S</a:t>
            </a:r>
            <a:r>
              <a:rPr lang="en-US" sz="1400" dirty="0" smtClean="0">
                <a:solidFill>
                  <a:srgbClr val="000090"/>
                </a:solidFill>
              </a:rPr>
              <a:t>á</a:t>
            </a:r>
            <a:r>
              <a:rPr lang="en-GB" sz="1400" dirty="0" err="1" smtClean="0">
                <a:solidFill>
                  <a:srgbClr val="000090"/>
                </a:solidFill>
              </a:rPr>
              <a:t>nchez</a:t>
            </a:r>
            <a:r>
              <a:rPr lang="en-GB" sz="1400" dirty="0" smtClean="0">
                <a:solidFill>
                  <a:srgbClr val="000090"/>
                </a:solidFill>
              </a:rPr>
              <a:t> del Rio &amp; L. </a:t>
            </a:r>
            <a:r>
              <a:rPr lang="en-GB" sz="1400" dirty="0" err="1" smtClean="0">
                <a:solidFill>
                  <a:srgbClr val="000090"/>
                </a:solidFill>
              </a:rPr>
              <a:t>Alianelli</a:t>
            </a:r>
            <a:r>
              <a:rPr lang="en-GB" sz="1400" dirty="0" smtClean="0">
                <a:solidFill>
                  <a:srgbClr val="000090"/>
                </a:solidFill>
              </a:rPr>
              <a:t>,  </a:t>
            </a:r>
          </a:p>
          <a:p>
            <a:r>
              <a:rPr lang="en-GB" sz="1400" dirty="0" smtClean="0">
                <a:solidFill>
                  <a:srgbClr val="000090"/>
                </a:solidFill>
              </a:rPr>
              <a:t>J. </a:t>
            </a:r>
            <a:r>
              <a:rPr lang="en-GB" sz="1400" dirty="0" err="1" smtClean="0">
                <a:solidFill>
                  <a:srgbClr val="000090"/>
                </a:solidFill>
              </a:rPr>
              <a:t>Synchr</a:t>
            </a:r>
            <a:r>
              <a:rPr lang="en-GB" sz="1400" dirty="0" smtClean="0">
                <a:solidFill>
                  <a:srgbClr val="000090"/>
                </a:solidFill>
              </a:rPr>
              <a:t>. </a:t>
            </a:r>
            <a:r>
              <a:rPr lang="it-IT" sz="1400" dirty="0" smtClean="0">
                <a:solidFill>
                  <a:srgbClr val="000090"/>
                </a:solidFill>
              </a:rPr>
              <a:t>Rad.  19 (2012) 366</a:t>
            </a:r>
            <a:endParaRPr lang="en-US" sz="1400" dirty="0" smtClean="0">
              <a:solidFill>
                <a:srgbClr val="000090"/>
              </a:solidFill>
            </a:endParaRPr>
          </a:p>
          <a:p>
            <a:endParaRPr lang="en-GB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5956" y="980728"/>
            <a:ext cx="4514800" cy="736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3556" y="1707268"/>
            <a:ext cx="4542796" cy="815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" name="TextBox 87"/>
          <p:cNvSpPr txBox="1"/>
          <p:nvPr/>
        </p:nvSpPr>
        <p:spPr>
          <a:xfrm>
            <a:off x="5616116" y="764704"/>
            <a:ext cx="327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material-&gt;air         </a:t>
            </a:r>
            <a:r>
              <a:rPr lang="en-US" sz="1600" dirty="0" err="1" smtClean="0"/>
              <a:t>air</a:t>
            </a:r>
            <a:r>
              <a:rPr lang="en-US" sz="1600" dirty="0" smtClean="0"/>
              <a:t>-&gt;material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487660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Crystals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89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853"/>
            <a:ext cx="8229600" cy="454062"/>
          </a:xfrm>
        </p:spPr>
        <p:txBody>
          <a:bodyPr/>
          <a:lstStyle/>
          <a:p>
            <a:r>
              <a:rPr lang="en-US" sz="2000" dirty="0" smtClean="0"/>
              <a:t>DARWIN TREATMENT OF DYNAMICAL THEORY (1914) – the </a:t>
            </a:r>
            <a:r>
              <a:rPr lang="en-US" sz="2000" dirty="0" err="1" smtClean="0"/>
              <a:t>darwin</a:t>
            </a:r>
            <a:r>
              <a:rPr lang="en-US" sz="2000" dirty="0" smtClean="0"/>
              <a:t> width</a:t>
            </a:r>
            <a:endParaRPr lang="en-GB" sz="2000" dirty="0"/>
          </a:p>
        </p:txBody>
      </p:sp>
      <p:pic>
        <p:nvPicPr>
          <p:cNvPr id="8" name="Picture 4" descr="als18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28900"/>
            <a:ext cx="4189983" cy="3816424"/>
          </a:xfrm>
          <a:prstGeom prst="rect">
            <a:avLst/>
          </a:prstGeom>
          <a:noFill/>
        </p:spPr>
      </p:pic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401125"/>
              </p:ext>
            </p:extLst>
          </p:nvPr>
        </p:nvGraphicFramePr>
        <p:xfrm>
          <a:off x="6048164" y="944724"/>
          <a:ext cx="2373511" cy="1113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Equation" r:id="rId4" imgW="2946033" imgH="1384001" progId="Equation.DSMT4">
                  <p:embed/>
                </p:oleObj>
              </mc:Choice>
              <mc:Fallback>
                <p:oleObj name="Equation" r:id="rId4" imgW="2946033" imgH="13840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164" y="944724"/>
                        <a:ext cx="2373511" cy="111394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728700"/>
            <a:ext cx="2232248" cy="236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83768" y="1196752"/>
            <a:ext cx="2798082" cy="828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2"/>
          <p:cNvSpPr/>
          <p:nvPr/>
        </p:nvSpPr>
        <p:spPr>
          <a:xfrm>
            <a:off x="5400092" y="1484784"/>
            <a:ext cx="468052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9572" y="4812328"/>
            <a:ext cx="2584326" cy="63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3548" y="3336164"/>
            <a:ext cx="3436897" cy="136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0664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896"/>
            <a:ext cx="8229600" cy="465070"/>
          </a:xfrm>
        </p:spPr>
        <p:txBody>
          <a:bodyPr/>
          <a:lstStyle/>
          <a:p>
            <a:r>
              <a:rPr lang="en-US" sz="3200" dirty="0" smtClean="0"/>
              <a:t>The </a:t>
            </a:r>
            <a:r>
              <a:rPr lang="en-US" sz="3200" dirty="0" err="1" smtClean="0"/>
              <a:t>Zachariasen</a:t>
            </a:r>
            <a:r>
              <a:rPr lang="en-US" sz="3200" dirty="0" smtClean="0"/>
              <a:t> treatment  for plane  Crystals</a:t>
            </a:r>
            <a:endParaRPr lang="en-GB" sz="3200" dirty="0"/>
          </a:p>
        </p:txBody>
      </p:sp>
      <p:pic>
        <p:nvPicPr>
          <p:cNvPr id="6" name="Picture 4" descr="spie_cryst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9144" y="980728"/>
            <a:ext cx="2961268" cy="2567434"/>
          </a:xfrm>
          <a:prstGeom prst="rect">
            <a:avLst/>
          </a:prstGeom>
          <a:noFill/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4756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67239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9" name="Picture 7" descr="spie_cryst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058416"/>
            <a:ext cx="3486150" cy="2514600"/>
          </a:xfrm>
          <a:prstGeom prst="rect">
            <a:avLst/>
          </a:prstGeom>
          <a:noFill/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1580" y="3392996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2120" y="3465004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07904" y="4257092"/>
            <a:ext cx="1841748" cy="8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11860" y="5085184"/>
            <a:ext cx="2872345" cy="813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5896" y="5877272"/>
            <a:ext cx="2232248" cy="51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15916" y="6374161"/>
            <a:ext cx="1852414" cy="483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900" y="4598836"/>
            <a:ext cx="2768106" cy="1775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204" y="4396378"/>
            <a:ext cx="2814725" cy="181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5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025"/>
            <a:ext cx="8229600" cy="526070"/>
          </a:xfrm>
        </p:spPr>
        <p:txBody>
          <a:bodyPr/>
          <a:lstStyle/>
          <a:p>
            <a:r>
              <a:rPr lang="en-US" dirty="0" smtClean="0"/>
              <a:t>ROCKING CURVES</a:t>
            </a:r>
            <a:endParaRPr lang="en-GB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944724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2211829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15716" y="1016732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771800" y="980728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03748" y="980728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15716" y="1304764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47565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55676" y="1520788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70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6116" y="800708"/>
            <a:ext cx="2111978" cy="1378653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683568" y="6129300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5656" y="3635620"/>
            <a:ext cx="1026875" cy="10801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872" y="3635620"/>
            <a:ext cx="1026875" cy="1080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35308" y="3573016"/>
            <a:ext cx="1152916" cy="11787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3819" y="3914360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656" y="4833156"/>
            <a:ext cx="1162844" cy="89236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19872" y="4869160"/>
            <a:ext cx="1162844" cy="8923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48064" y="4761148"/>
            <a:ext cx="1727683" cy="101949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5796" y="3815640"/>
            <a:ext cx="457200" cy="4445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331640" y="2672916"/>
            <a:ext cx="7717347" cy="842821"/>
            <a:chOff x="1403648" y="4005064"/>
            <a:chExt cx="7717347" cy="8428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1800" y="5013176"/>
            <a:ext cx="457200" cy="4445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690021" y="5085184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4716016" y="285293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716016" y="386104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4752020" y="490516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9249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192"/>
            <a:ext cx="8229600" cy="571500"/>
          </a:xfrm>
        </p:spPr>
        <p:txBody>
          <a:bodyPr/>
          <a:lstStyle/>
          <a:p>
            <a:r>
              <a:rPr lang="en-US" sz="3200" dirty="0" smtClean="0"/>
              <a:t>ON THE DIRECTION OF THE OUTCOMING WAVE</a:t>
            </a:r>
            <a:endParaRPr lang="en-GB" sz="3200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656692"/>
            <a:ext cx="4500500" cy="223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D:\Working\FERRARA2001\spie_cryst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76772"/>
            <a:ext cx="3506559" cy="3960440"/>
          </a:xfrm>
          <a:prstGeom prst="rect">
            <a:avLst/>
          </a:prstGeom>
          <a:noFill/>
        </p:spPr>
      </p:pic>
      <p:graphicFrame>
        <p:nvGraphicFramePr>
          <p:cNvPr id="7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755347"/>
              </p:ext>
            </p:extLst>
          </p:nvPr>
        </p:nvGraphicFramePr>
        <p:xfrm>
          <a:off x="4268337" y="2917395"/>
          <a:ext cx="3783687" cy="824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0" name="Equation" r:id="rId5" imgW="4888375" imgH="1066524" progId="">
                  <p:embed/>
                </p:oleObj>
              </mc:Choice>
              <mc:Fallback>
                <p:oleObj name="Equation" r:id="rId5" imgW="4888375" imgH="106652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337" y="2917395"/>
                        <a:ext cx="3783687" cy="82472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/>
          <p:cNvSpPr txBox="1">
            <a:spLocks noChangeArrowheads="1"/>
          </p:cNvSpPr>
          <p:nvPr/>
        </p:nvSpPr>
        <p:spPr bwMode="gray">
          <a:xfrm>
            <a:off x="3743908" y="3717032"/>
            <a:ext cx="4608512" cy="9001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1000"/>
              </a:spcAft>
              <a:buFont typeface="Arial" pitchFamily="34" charset="0"/>
              <a:buNone/>
              <a:defRPr sz="1800" b="1" kern="120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spcAft>
                <a:spcPts val="1500"/>
              </a:spcAft>
              <a:buFont typeface="Arial" pitchFamily="34" charset="0"/>
              <a:buNone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SzPct val="80000"/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defTabSz="914400" rtl="0" eaLnBrk="1" latinLnBrk="0" hangingPunct="1">
              <a:spcBef>
                <a:spcPts val="0"/>
              </a:spcBef>
              <a:spcAft>
                <a:spcPts val="300"/>
              </a:spcAft>
              <a:buClr>
                <a:schemeClr val="accent6"/>
              </a:buClr>
              <a:buFont typeface="ITCOfficinaSans LT Book" pitchFamily="2" charset="0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dirty="0" smtClean="0"/>
              <a:t>A crystal behaves like a grating  or prism, except the Bragg Symmetric crystal that behaves like a mirror.</a:t>
            </a:r>
            <a:endParaRPr lang="en-GB" dirty="0"/>
          </a:p>
        </p:txBody>
      </p:sp>
      <p:graphicFrame>
        <p:nvGraphicFramePr>
          <p:cNvPr id="9" name="Object 10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260896"/>
              </p:ext>
            </p:extLst>
          </p:nvPr>
        </p:nvGraphicFramePr>
        <p:xfrm>
          <a:off x="4572000" y="4509120"/>
          <a:ext cx="2770188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1" name="Equation" r:id="rId7" imgW="2768003" imgH="1117233" progId="Equation.DSMT4">
                  <p:embed/>
                </p:oleObj>
              </mc:Choice>
              <mc:Fallback>
                <p:oleObj name="Equation" r:id="rId7" imgW="2768003" imgH="1117233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509120"/>
                        <a:ext cx="2770188" cy="1117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5308" y="5771001"/>
            <a:ext cx="6228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When combined with </a:t>
            </a:r>
            <a:r>
              <a:rPr lang="en-US" dirty="0" err="1" smtClean="0">
                <a:solidFill>
                  <a:srgbClr val="FF0000"/>
                </a:solidFill>
              </a:rPr>
              <a:t>reflectivities</a:t>
            </a:r>
            <a:r>
              <a:rPr lang="en-US" dirty="0" smtClean="0">
                <a:solidFill>
                  <a:srgbClr val="FF0000"/>
                </a:solidFill>
              </a:rPr>
              <a:t> from dynamical theory we can do ray tracing (beam decomposed in plane waves)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00192" y="1700808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372200" y="2744924"/>
            <a:ext cx="648072" cy="396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77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>
                <a:solidFill>
                  <a:srgbClr val="FFFFFF"/>
                </a:solidFill>
              </a:rPr>
              <a:t>ELECTRON BEAM </a:t>
            </a:r>
            <a:r>
              <a:rPr sz="1600" b="1" cap="all" dirty="0" smtClean="0">
                <a:solidFill>
                  <a:srgbClr val="FFFFFF"/>
                </a:solidFill>
              </a:rPr>
              <a:t>DESCRIPTIO</a:t>
            </a:r>
            <a:r>
              <a:rPr lang="en-US" sz="1600" b="1" cap="all" dirty="0" smtClean="0">
                <a:solidFill>
                  <a:srgbClr val="FFFFFF"/>
                </a:solidFill>
              </a:rPr>
              <a:t>N</a:t>
            </a:r>
            <a:endParaRPr sz="1600" b="1" cap="all" dirty="0">
              <a:solidFill>
                <a:srgbClr val="FFFFFF"/>
              </a:solidFill>
            </a:endParaRPr>
          </a:p>
        </p:txBody>
      </p:sp>
      <p:sp>
        <p:nvSpPr>
          <p:cNvPr id="172" name="Shape 172"/>
          <p:cNvSpPr>
            <a:spLocks noGrp="1"/>
          </p:cNvSpPr>
          <p:nvPr>
            <p:ph type="sldNum" sz="quarter" idx="4294967295"/>
          </p:nvPr>
        </p:nvSpPr>
        <p:spPr>
          <a:xfrm>
            <a:off x="179512" y="6483437"/>
            <a:ext cx="413561" cy="21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fld id="{86CB4B4D-7CA3-9044-876B-883B54F8677D}" type="slidenum">
              <a:rPr sz="800" b="1">
                <a:solidFill>
                  <a:srgbClr val="132577"/>
                </a:solidFill>
              </a:rPr>
              <a:t>2</a:t>
            </a:fld>
            <a:endParaRPr sz="800" b="1">
              <a:solidFill>
                <a:srgbClr val="132577"/>
              </a:solidFill>
            </a:endParaRPr>
          </a:p>
        </p:txBody>
      </p:sp>
      <p:grpSp>
        <p:nvGrpSpPr>
          <p:cNvPr id="175" name="Group 175"/>
          <p:cNvGrpSpPr/>
          <p:nvPr/>
        </p:nvGrpSpPr>
        <p:grpSpPr>
          <a:xfrm>
            <a:off x="1551433" y="3685724"/>
            <a:ext cx="6638485" cy="464872"/>
            <a:chOff x="0" y="0"/>
            <a:chExt cx="6638483" cy="464871"/>
          </a:xfrm>
        </p:grpSpPr>
        <p:sp>
          <p:nvSpPr>
            <p:cNvPr id="173" name="Shape 173"/>
            <p:cNvSpPr/>
            <p:nvPr/>
          </p:nvSpPr>
          <p:spPr>
            <a:xfrm>
              <a:off x="0" y="0"/>
              <a:ext cx="6638484" cy="46487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0"/>
              <a:ext cx="6638484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78" name="Group 178"/>
          <p:cNvGrpSpPr/>
          <p:nvPr/>
        </p:nvGrpSpPr>
        <p:grpSpPr>
          <a:xfrm>
            <a:off x="593073" y="4045765"/>
            <a:ext cx="4179351" cy="523221"/>
            <a:chOff x="0" y="0"/>
            <a:chExt cx="4179349" cy="523220"/>
          </a:xfrm>
        </p:grpSpPr>
        <p:sp>
          <p:nvSpPr>
            <p:cNvPr id="176" name="Shape 176"/>
            <p:cNvSpPr/>
            <p:nvPr/>
          </p:nvSpPr>
          <p:spPr>
            <a:xfrm>
              <a:off x="-1" y="-1"/>
              <a:ext cx="4179351" cy="523222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-1" y="-1"/>
              <a:ext cx="4179351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3" name="Group 183"/>
          <p:cNvGrpSpPr/>
          <p:nvPr/>
        </p:nvGrpSpPr>
        <p:grpSpPr>
          <a:xfrm>
            <a:off x="1925222" y="2929641"/>
            <a:ext cx="5472608" cy="715119"/>
            <a:chOff x="0" y="0"/>
            <a:chExt cx="5472607" cy="715118"/>
          </a:xfrm>
        </p:grpSpPr>
        <p:grpSp>
          <p:nvGrpSpPr>
            <p:cNvPr id="181" name="Group 181"/>
            <p:cNvGrpSpPr/>
            <p:nvPr/>
          </p:nvGrpSpPr>
          <p:grpSpPr>
            <a:xfrm>
              <a:off x="108012" y="113928"/>
              <a:ext cx="5167504" cy="486353"/>
              <a:chOff x="0" y="0"/>
              <a:chExt cx="5167503" cy="486352"/>
            </a:xfrm>
          </p:grpSpPr>
          <p:sp>
            <p:nvSpPr>
              <p:cNvPr id="179" name="Shape 179"/>
              <p:cNvSpPr/>
              <p:nvPr/>
            </p:nvSpPr>
            <p:spPr>
              <a:xfrm>
                <a:off x="-1" y="0"/>
                <a:ext cx="5167505" cy="486352"/>
              </a:xfrm>
              <a:prstGeom prst="rect">
                <a:avLst/>
              </a:prstGeom>
              <a:blipFill rotWithShape="1">
                <a:blip r:embed="rId4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>
                <a:off x="-1" y="0"/>
                <a:ext cx="5167505" cy="350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lvl="0"/>
                <a:r>
                  <a:t> </a:t>
                </a:r>
              </a:p>
            </p:txBody>
          </p:sp>
        </p:grpSp>
        <p:sp>
          <p:nvSpPr>
            <p:cNvPr id="182" name="Shape 182"/>
            <p:cNvSpPr/>
            <p:nvPr/>
          </p:nvSpPr>
          <p:spPr>
            <a:xfrm>
              <a:off x="0" y="0"/>
              <a:ext cx="5472608" cy="7151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</p:grpSp>
      <p:grpSp>
        <p:nvGrpSpPr>
          <p:cNvPr id="186" name="Group 186"/>
          <p:cNvGrpSpPr/>
          <p:nvPr/>
        </p:nvGrpSpPr>
        <p:grpSpPr>
          <a:xfrm>
            <a:off x="4803006" y="4677408"/>
            <a:ext cx="1766830" cy="1021243"/>
            <a:chOff x="0" y="0"/>
            <a:chExt cx="1766828" cy="1021242"/>
          </a:xfrm>
        </p:grpSpPr>
        <p:sp>
          <p:nvSpPr>
            <p:cNvPr id="184" name="Shape 184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grpSp>
        <p:nvGrpSpPr>
          <p:cNvPr id="189" name="Group 189"/>
          <p:cNvGrpSpPr/>
          <p:nvPr/>
        </p:nvGrpSpPr>
        <p:grpSpPr>
          <a:xfrm>
            <a:off x="6807852" y="4677408"/>
            <a:ext cx="1766830" cy="1021243"/>
            <a:chOff x="0" y="0"/>
            <a:chExt cx="1766828" cy="1021242"/>
          </a:xfrm>
        </p:grpSpPr>
        <p:sp>
          <p:nvSpPr>
            <p:cNvPr id="187" name="Shape 187"/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0" y="-1"/>
              <a:ext cx="1766829" cy="350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sp>
        <p:nvSpPr>
          <p:cNvPr id="190" name="Shape 190"/>
          <p:cNvSpPr/>
          <p:nvPr/>
        </p:nvSpPr>
        <p:spPr>
          <a:xfrm>
            <a:off x="928649" y="5740857"/>
            <a:ext cx="1098140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General</a:t>
            </a:r>
          </a:p>
        </p:txBody>
      </p:sp>
      <p:sp>
        <p:nvSpPr>
          <p:cNvPr id="191" name="Shape 191"/>
          <p:cNvSpPr/>
          <p:nvPr/>
        </p:nvSpPr>
        <p:spPr>
          <a:xfrm>
            <a:off x="2705940" y="5742641"/>
            <a:ext cx="1812465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No z-coupling</a:t>
            </a:r>
          </a:p>
        </p:txBody>
      </p:sp>
      <p:sp>
        <p:nvSpPr>
          <p:cNvPr id="192" name="Shape 192"/>
          <p:cNvSpPr/>
          <p:nvPr/>
        </p:nvSpPr>
        <p:spPr>
          <a:xfrm>
            <a:off x="4803006" y="5734769"/>
            <a:ext cx="1548618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Finite alpha</a:t>
            </a:r>
          </a:p>
        </p:txBody>
      </p:sp>
      <p:sp>
        <p:nvSpPr>
          <p:cNvPr id="193" name="Shape 193"/>
          <p:cNvSpPr/>
          <p:nvPr/>
        </p:nvSpPr>
        <p:spPr>
          <a:xfrm>
            <a:off x="6646763" y="5742641"/>
            <a:ext cx="2044934" cy="41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2200"/>
              <a:t>Symmetry point</a:t>
            </a:r>
          </a:p>
        </p:txBody>
      </p:sp>
      <p:grpSp>
        <p:nvGrpSpPr>
          <p:cNvPr id="196" name="Group 196"/>
          <p:cNvGrpSpPr/>
          <p:nvPr/>
        </p:nvGrpSpPr>
        <p:grpSpPr>
          <a:xfrm>
            <a:off x="2651625" y="4690538"/>
            <a:ext cx="2039840" cy="1063626"/>
            <a:chOff x="0" y="0"/>
            <a:chExt cx="2039838" cy="1063625"/>
          </a:xfrm>
        </p:grpSpPr>
        <p:sp>
          <p:nvSpPr>
            <p:cNvPr id="194" name="Shape 194"/>
            <p:cNvSpPr/>
            <p:nvPr/>
          </p:nvSpPr>
          <p:spPr>
            <a:xfrm>
              <a:off x="-1" y="0"/>
              <a:ext cx="2039840" cy="1063625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-1" y="0"/>
              <a:ext cx="2039840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197" name="image33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19816" y="4684656"/>
            <a:ext cx="1752845" cy="1086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26.png"/>
          <p:cNvPicPr/>
          <p:nvPr/>
        </p:nvPicPr>
        <p:blipFill>
          <a:blip r:embed="rId9">
            <a:extLst/>
          </a:blip>
          <a:srcRect l="71119"/>
          <a:stretch>
            <a:fillRect/>
          </a:stretch>
        </p:blipFill>
        <p:spPr>
          <a:xfrm>
            <a:off x="6300192" y="1584379"/>
            <a:ext cx="2339361" cy="68567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146"/>
          <p:cNvSpPr/>
          <p:nvPr/>
        </p:nvSpPr>
        <p:spPr>
          <a:xfrm>
            <a:off x="382411" y="467759"/>
            <a:ext cx="8192272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lang="en-US" sz="2800" dirty="0" smtClean="0"/>
              <a:t>In storage rings, the electrons are s</a:t>
            </a:r>
            <a:r>
              <a:rPr sz="2800" dirty="0" smtClean="0"/>
              <a:t>tatistically </a:t>
            </a:r>
            <a:r>
              <a:rPr sz="2800" dirty="0"/>
              <a:t>distributed </a:t>
            </a:r>
            <a:r>
              <a:rPr lang="en-US" sz="2800" dirty="0" smtClean="0"/>
              <a:t>inside </a:t>
            </a:r>
            <a:r>
              <a:rPr sz="2800" dirty="0" smtClean="0"/>
              <a:t>bunches</a:t>
            </a:r>
            <a:endParaRPr sz="2800" dirty="0"/>
          </a:p>
        </p:txBody>
      </p:sp>
      <p:sp>
        <p:nvSpPr>
          <p:cNvPr id="35" name="Shape 156"/>
          <p:cNvSpPr/>
          <p:nvPr/>
        </p:nvSpPr>
        <p:spPr>
          <a:xfrm>
            <a:off x="2663280" y="1946615"/>
            <a:ext cx="420450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>
                <a:solidFill>
                  <a:srgbClr val="132577"/>
                </a:solidFill>
              </a:rPr>
              <a:t>P</a:t>
            </a:r>
            <a:r>
              <a:rPr sz="2400" baseline="-25000" dirty="0">
                <a:solidFill>
                  <a:srgbClr val="132577"/>
                </a:solidFill>
              </a:rPr>
              <a:t>1</a:t>
            </a:r>
          </a:p>
        </p:txBody>
      </p:sp>
      <p:sp>
        <p:nvSpPr>
          <p:cNvPr id="36" name="Shape 162"/>
          <p:cNvSpPr/>
          <p:nvPr/>
        </p:nvSpPr>
        <p:spPr>
          <a:xfrm>
            <a:off x="5447763" y="2024415"/>
            <a:ext cx="420451" cy="4949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2</a:t>
            </a:r>
          </a:p>
        </p:txBody>
      </p:sp>
      <p:sp>
        <p:nvSpPr>
          <p:cNvPr id="37" name="Shape 163"/>
          <p:cNvSpPr/>
          <p:nvPr/>
        </p:nvSpPr>
        <p:spPr>
          <a:xfrm>
            <a:off x="8555936" y="2024413"/>
            <a:ext cx="420451" cy="49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>
                <a:solidFill>
                  <a:srgbClr val="132577"/>
                </a:solidFill>
              </a:rPr>
              <a:t>P</a:t>
            </a:r>
            <a:r>
              <a:rPr sz="2400" baseline="-25000">
                <a:solidFill>
                  <a:srgbClr val="132577"/>
                </a:solidFill>
              </a:rPr>
              <a:t>3</a:t>
            </a:r>
          </a:p>
        </p:txBody>
      </p:sp>
      <p:grpSp>
        <p:nvGrpSpPr>
          <p:cNvPr id="38" name="Group 166"/>
          <p:cNvGrpSpPr/>
          <p:nvPr/>
        </p:nvGrpSpPr>
        <p:grpSpPr>
          <a:xfrm>
            <a:off x="449097" y="2512506"/>
            <a:ext cx="4664997" cy="461666"/>
            <a:chOff x="0" y="0"/>
            <a:chExt cx="4664995" cy="461664"/>
          </a:xfrm>
        </p:grpSpPr>
        <p:sp>
          <p:nvSpPr>
            <p:cNvPr id="39" name="Shape 164"/>
            <p:cNvSpPr/>
            <p:nvPr/>
          </p:nvSpPr>
          <p:spPr>
            <a:xfrm>
              <a:off x="-1" y="0"/>
              <a:ext cx="4664997" cy="461665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/>
            </a:p>
          </p:txBody>
        </p:sp>
        <p:sp>
          <p:nvSpPr>
            <p:cNvPr id="40" name="Shape 165"/>
            <p:cNvSpPr/>
            <p:nvPr/>
          </p:nvSpPr>
          <p:spPr>
            <a:xfrm>
              <a:off x="-1" y="0"/>
              <a:ext cx="4664997" cy="3506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/>
              <a:r>
                <a:t> </a:t>
              </a:r>
            </a:p>
          </p:txBody>
        </p:sp>
      </p:grpSp>
      <p:pic>
        <p:nvPicPr>
          <p:cNvPr id="41" name="image26.png"/>
          <p:cNvPicPr/>
          <p:nvPr/>
        </p:nvPicPr>
        <p:blipFill>
          <a:blip r:embed="rId9">
            <a:extLst/>
          </a:blip>
          <a:srcRect r="68669"/>
          <a:stretch>
            <a:fillRect/>
          </a:stretch>
        </p:blipFill>
        <p:spPr>
          <a:xfrm>
            <a:off x="3330311" y="1584379"/>
            <a:ext cx="2537833" cy="685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image26.png"/>
          <p:cNvPicPr/>
          <p:nvPr/>
        </p:nvPicPr>
        <p:blipFill>
          <a:blip r:embed="rId9">
            <a:extLst/>
          </a:blip>
          <a:srcRect l="37713" r="34728"/>
          <a:stretch>
            <a:fillRect/>
          </a:stretch>
        </p:blipFill>
        <p:spPr>
          <a:xfrm>
            <a:off x="611560" y="1584379"/>
            <a:ext cx="2232249" cy="6856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0017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1106488"/>
            <a:ext cx="8229600" cy="1484312"/>
          </a:xfrm>
        </p:spPr>
        <p:txBody>
          <a:bodyPr/>
          <a:lstStyle/>
          <a:p>
            <a:r>
              <a:rPr lang="en-US" altLang="en-US" sz="2400" smtClean="0">
                <a:ea typeface="ＭＳ Ｐゴシック" panose="020B0600070205080204" pitchFamily="34" charset="-128"/>
              </a:rPr>
              <a:t>Theory of the Use of More Than Two Successive X-Ray Crystal Reflections to Obtain Increased Resolving Power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</a:rPr>
              <a:t>J W. M. DuMond Phys. Rev. </a:t>
            </a:r>
            <a:r>
              <a:rPr lang="en-US" altLang="en-US" sz="2400" b="1" smtClean="0">
                <a:ea typeface="ＭＳ Ｐゴシック" panose="020B0600070205080204" pitchFamily="34" charset="-128"/>
              </a:rPr>
              <a:t>52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>, 872 – (1937)</a:t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r>
              <a:rPr lang="en-US" altLang="en-US" sz="2400" smtClean="0">
                <a:ea typeface="ＭＳ Ｐゴシック" panose="020B0600070205080204" pitchFamily="34" charset="-128"/>
                <a:hlinkClick r:id="rId2"/>
              </a:rPr>
              <a:t>http://dx.doi.org/10.1103/PhysRev.52.872</a:t>
            </a:r>
            <a:r>
              <a:rPr lang="en-US" altLang="en-US" sz="2400" smtClean="0">
                <a:ea typeface="ＭＳ Ｐゴシック" panose="020B0600070205080204" pitchFamily="34" charset="-128"/>
              </a:rPr>
              <a:t/>
            </a:r>
            <a:br>
              <a:rPr lang="en-US" altLang="en-US" sz="2400" smtClean="0">
                <a:ea typeface="ＭＳ Ｐゴシック" panose="020B0600070205080204" pitchFamily="34" charset="-128"/>
              </a:rPr>
            </a:br>
            <a:endParaRPr lang="en-US" altLang="en-US" sz="2400" smtClean="0">
              <a:ea typeface="ＭＳ Ｐゴシック" panose="020B0600070205080204" pitchFamily="34" charset="-128"/>
            </a:endParaRP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000"/>
            <a:ext cx="3216275" cy="275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688" y="2351088"/>
            <a:ext cx="3262312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2590800"/>
            <a:ext cx="2322513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4800600"/>
            <a:ext cx="2473325" cy="150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4552950"/>
            <a:ext cx="35909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8" name="TextBox 7"/>
          <p:cNvSpPr txBox="1">
            <a:spLocks noChangeArrowheads="1"/>
          </p:cNvSpPr>
          <p:nvPr/>
        </p:nvSpPr>
        <p:spPr bwMode="auto">
          <a:xfrm>
            <a:off x="5781675" y="90488"/>
            <a:ext cx="31940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ex17_crystalmono.ows</a:t>
            </a:r>
            <a:endParaRPr lang="en-GB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Resolution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359" y="1727640"/>
            <a:ext cx="4424728" cy="9569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400"/>
            <a:ext cx="9144000" cy="9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96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4938" y="2132856"/>
            <a:ext cx="6539062" cy="4352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72" y="152636"/>
            <a:ext cx="8424428" cy="468052"/>
          </a:xfrm>
        </p:spPr>
        <p:txBody>
          <a:bodyPr/>
          <a:lstStyle/>
          <a:p>
            <a:r>
              <a:rPr lang="en-US" sz="2800" dirty="0" smtClean="0"/>
              <a:t>EFFECT OF CRYSTAL  ANISOTROPY  in bent crystals</a:t>
            </a:r>
            <a:endParaRPr lang="en-GB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287524" y="6201308"/>
            <a:ext cx="8568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M. Sanchez del Rio, N. Perez-</a:t>
            </a:r>
            <a:r>
              <a:rPr lang="fr-FR" sz="1400" dirty="0" err="1" smtClean="0"/>
              <a:t>Bocanegra</a:t>
            </a:r>
            <a:r>
              <a:rPr lang="fr-FR" sz="1400" dirty="0" smtClean="0"/>
              <a:t>, X. </a:t>
            </a:r>
            <a:r>
              <a:rPr lang="fr-FR" sz="1400" dirty="0" err="1" smtClean="0"/>
              <a:t>Shi</a:t>
            </a:r>
            <a:r>
              <a:rPr lang="fr-FR" sz="1400" dirty="0" smtClean="0"/>
              <a:t> &amp; V. </a:t>
            </a:r>
            <a:r>
              <a:rPr lang="fr-FR" sz="1400" dirty="0" err="1" smtClean="0"/>
              <a:t>Honkimaki</a:t>
            </a:r>
            <a:r>
              <a:rPr lang="fr-FR" sz="1400" dirty="0" smtClean="0"/>
              <a:t>, </a:t>
            </a:r>
            <a:r>
              <a:rPr lang="hu-HU" sz="1400" dirty="0"/>
              <a:t>J. Appl. Cryst. (2015). 48, 477-491</a:t>
            </a:r>
            <a:endParaRPr lang="fr-FR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60748" y="4833156"/>
            <a:ext cx="5256584" cy="1010628"/>
          </a:xfrm>
          <a:prstGeom prst="rect">
            <a:avLst/>
          </a:prstGeom>
        </p:spPr>
      </p:pic>
      <p:pic>
        <p:nvPicPr>
          <p:cNvPr id="962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908720"/>
            <a:ext cx="1620180" cy="985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67943" y="656692"/>
            <a:ext cx="2938293" cy="16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08520" y="2528900"/>
            <a:ext cx="2759736" cy="118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84268" y="908720"/>
            <a:ext cx="2159732" cy="99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 flipV="1">
            <a:off x="1079612" y="1268760"/>
            <a:ext cx="0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7544" y="3501008"/>
            <a:ext cx="620452" cy="8197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612" y="1160748"/>
            <a:ext cx="82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111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719572" y="4005064"/>
            <a:ext cx="1620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11-2 or 1-10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3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4" name="Rectangle 8"/>
          <p:cNvSpPr>
            <a:spLocks noGrp="1" noChangeArrowheads="1"/>
          </p:cNvSpPr>
          <p:nvPr>
            <p:ph type="title"/>
          </p:nvPr>
        </p:nvSpPr>
        <p:spPr>
          <a:xfrm>
            <a:off x="719572" y="116632"/>
            <a:ext cx="8172908" cy="540060"/>
          </a:xfrm>
        </p:spPr>
        <p:txBody>
          <a:bodyPr/>
          <a:lstStyle/>
          <a:p>
            <a:r>
              <a:rPr lang="en-US" dirty="0"/>
              <a:t>Multiple </a:t>
            </a:r>
            <a:r>
              <a:rPr lang="en-US" dirty="0" smtClean="0"/>
              <a:t>BRAGG Diffraction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728700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5089" y="3314023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5912" y="3573016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56276" y="3933056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135" y="5127936"/>
            <a:ext cx="2211666" cy="1730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089" y="5105208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10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Coherence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24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D:\Dropbox\Projects\ISN\figures\mirrorx_fi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15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2" descr="D:\Dropbox\Projects\ISN\figures\mirrory_fig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11313"/>
            <a:ext cx="1974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7" descr="D:\Dropbox\Projects\SRW_SHADOW_test\figures\conv_no_f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5"/>
          <a:stretch>
            <a:fillRect/>
          </a:stretch>
        </p:blipFill>
        <p:spPr bwMode="auto">
          <a:xfrm>
            <a:off x="228600" y="3956050"/>
            <a:ext cx="24257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 bwMode="auto">
          <a:xfrm>
            <a:off x="914400" y="3675063"/>
            <a:ext cx="457200" cy="304800"/>
          </a:xfrm>
          <a:prstGeom prst="downArrow">
            <a:avLst>
              <a:gd name="adj1" fmla="val 35543"/>
              <a:gd name="adj2" fmla="val 50000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52400"/>
            <a:ext cx="8789988" cy="7159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HYBRID METHOD IN SHADOW (X. Shi </a:t>
            </a:r>
            <a:r>
              <a:rPr lang="en-US" sz="2800" i="1" dirty="0" smtClean="0">
                <a:solidFill>
                  <a:srgbClr val="0000FF"/>
                </a:solidFill>
              </a:rPr>
              <a:t>et al.</a:t>
            </a:r>
            <a:r>
              <a:rPr lang="en-US" sz="2800" dirty="0" smtClean="0">
                <a:solidFill>
                  <a:srgbClr val="0000FF"/>
                </a:solidFill>
              </a:rPr>
              <a:t>)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Combining ray tracing and </a:t>
            </a:r>
            <a:r>
              <a:rPr lang="en-US" sz="2800" dirty="0" err="1" smtClean="0"/>
              <a:t>wavefront</a:t>
            </a:r>
            <a:r>
              <a:rPr lang="en-US" sz="2800" dirty="0" smtClean="0"/>
              <a:t> propagation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65463"/>
            <a:ext cx="1676400" cy="601662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Ray tracing of the </a:t>
            </a:r>
            <a:r>
              <a:rPr lang="en-US" sz="16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beamline</a:t>
            </a:r>
            <a:endParaRPr lang="en-US" sz="1400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704" name="Picture 5" descr="D:\Dropbox\Projects\SRW_SHADOW_test\figures\dif_x_y_fi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84625"/>
            <a:ext cx="22860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6" descr="D:\Dropbox\Projects\SRW_SHADOW_test\figures\conv_4nm_fi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1"/>
          <a:stretch>
            <a:fillRect/>
          </a:stretch>
        </p:blipFill>
        <p:spPr bwMode="auto">
          <a:xfrm>
            <a:off x="6477000" y="3979863"/>
            <a:ext cx="2447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3200" y="4724400"/>
            <a:ext cx="656065" cy="461665"/>
          </a:xfrm>
          <a:prstGeom prst="rect">
            <a:avLst/>
          </a:prstGeom>
          <a:blipFill rotWithShape="1">
            <a:blip r:embed="rId7" cstate="print"/>
            <a:stretch>
              <a:fillRect b="-1052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20935" y="4724400"/>
            <a:ext cx="656065" cy="461665"/>
          </a:xfrm>
          <a:prstGeom prst="rect">
            <a:avLst/>
          </a:prstGeom>
          <a:blipFill rotWithShape="1">
            <a:blip r:embed="rId8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09800" y="2913870"/>
            <a:ext cx="6705600" cy="743730"/>
          </a:xfrm>
          <a:prstGeom prst="rect">
            <a:avLst/>
          </a:prstGeom>
          <a:blipFill rotWithShape="1">
            <a:blip r:embed="rId9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656" y="949637"/>
            <a:ext cx="8610600" cy="650563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  <a:ln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9710" name="Up Arrow 15"/>
          <p:cNvSpPr>
            <a:spLocks noChangeArrowheads="1"/>
          </p:cNvSpPr>
          <p:nvPr/>
        </p:nvSpPr>
        <p:spPr bwMode="auto">
          <a:xfrm>
            <a:off x="5432425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7400" y="1693863"/>
            <a:ext cx="1874838" cy="5842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Ideal lens with focal lengths of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600" i="1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1600" i="1" baseline="-25000" dirty="0" err="1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endParaRPr lang="en-US" sz="1600" i="1" baseline="-25000" dirty="0">
              <a:solidFill>
                <a:schemeClr val="bg2">
                  <a:lumMod val="1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Bent-Up Arrow 23"/>
          <p:cNvSpPr/>
          <p:nvPr/>
        </p:nvSpPr>
        <p:spPr bwMode="auto">
          <a:xfrm flipV="1">
            <a:off x="1219200" y="2605088"/>
            <a:ext cx="1524000" cy="536575"/>
          </a:xfrm>
          <a:prstGeom prst="bentUpArrow">
            <a:avLst>
              <a:gd name="adj1" fmla="val 22823"/>
              <a:gd name="adj2" fmla="val 32059"/>
              <a:gd name="adj3" fmla="val 2782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defTabSz="914400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713" name="Rectangle 24"/>
          <p:cNvSpPr>
            <a:spLocks noChangeArrowheads="1"/>
          </p:cNvSpPr>
          <p:nvPr/>
        </p:nvSpPr>
        <p:spPr bwMode="auto">
          <a:xfrm flipH="1">
            <a:off x="1219200" y="1541463"/>
            <a:ext cx="128588" cy="106362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4" name="Up Arrow 27"/>
          <p:cNvSpPr>
            <a:spLocks noChangeArrowheads="1"/>
          </p:cNvSpPr>
          <p:nvPr/>
        </p:nvSpPr>
        <p:spPr bwMode="auto">
          <a:xfrm>
            <a:off x="2789238" y="1465263"/>
            <a:ext cx="282575" cy="230187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29715" name="Up Arrow 28"/>
          <p:cNvSpPr>
            <a:spLocks noChangeArrowheads="1"/>
          </p:cNvSpPr>
          <p:nvPr/>
        </p:nvSpPr>
        <p:spPr bwMode="auto">
          <a:xfrm>
            <a:off x="8077200" y="1414463"/>
            <a:ext cx="282575" cy="279400"/>
          </a:xfrm>
          <a:prstGeom prst="upArrow">
            <a:avLst>
              <a:gd name="adj1" fmla="val 36944"/>
              <a:gd name="adj2" fmla="val 56144"/>
            </a:avLst>
          </a:prstGeom>
          <a:solidFill>
            <a:schemeClr val="bg1"/>
          </a:solidFill>
          <a:ln w="12700" algn="ctr">
            <a:solidFill>
              <a:srgbClr val="00B0F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914400" eaLnBrk="1" hangingPunct="1"/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4724401" y="3445846"/>
            <a:ext cx="3634831" cy="538348"/>
            <a:chOff x="4600228" y="2609519"/>
            <a:chExt cx="3857973" cy="129923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Bent-Up Arrow 12"/>
            <p:cNvSpPr/>
            <p:nvPr/>
          </p:nvSpPr>
          <p:spPr bwMode="auto">
            <a:xfrm flipH="1" flipV="1">
              <a:off x="4600228" y="3295315"/>
              <a:ext cx="3857972" cy="613434"/>
            </a:xfrm>
            <a:prstGeom prst="bentUpArrow">
              <a:avLst>
                <a:gd name="adj1" fmla="val 26129"/>
                <a:gd name="adj2" fmla="val 50000"/>
                <a:gd name="adj3" fmla="val 40906"/>
              </a:avLst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defTabSz="91440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8388255" y="2609519"/>
              <a:ext cx="69946" cy="685796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>
                <a:latin typeface="Calibri" pitchFamily="34" charset="0"/>
              </a:endParaRPr>
            </a:p>
          </p:txBody>
        </p:sp>
      </p:grpSp>
      <p:sp>
        <p:nvSpPr>
          <p:cNvPr id="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1438" y="6265863"/>
            <a:ext cx="8991600" cy="609600"/>
          </a:xfrm>
        </p:spPr>
        <p:txBody>
          <a:bodyPr/>
          <a:lstStyle/>
          <a:p>
            <a:pPr algn="l">
              <a:defRPr/>
            </a:pP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Reininger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, M. Sanchez del Rio, L. </a:t>
            </a:r>
            <a:r>
              <a:rPr lang="en-US" sz="1000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Assoufid</a:t>
            </a:r>
            <a:r>
              <a:rPr lang="en-US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“ </a:t>
            </a: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J. Synchrotron Rad. (2014) 21, doi:10.1107/S160057751400650X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M. Sanchez del Rio and Ruben Reininger Proc. SPIE 9209, 920911 (2014); doi:10.1117/12.2061984</a:t>
            </a:r>
          </a:p>
          <a:p>
            <a:pPr algn="l">
              <a:defRPr/>
            </a:pPr>
            <a:r>
              <a:rPr lang="sv-SE" sz="1000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X. Shi, R. Reininger, M. Sánchez del Río, J. Qian and L. Assoufid Proc. SPIE 9209, 920909 (2014); doi:10.1117/12.2061950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152400" y="609600"/>
            <a:ext cx="55626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1400" b="1" dirty="0" smtClean="0">
                <a:solidFill>
                  <a:srgbClr val="FF0000"/>
                </a:solidFill>
                <a:latin typeface="Helvetica" charset="0"/>
              </a:rPr>
              <a:t>Starting with TWO well defined (thus coherent) waves with THE SAME intensity:</a:t>
            </a:r>
            <a:r>
              <a:rPr lang="en-US" sz="1400" b="1" dirty="0" smtClean="0">
                <a:solidFill>
                  <a:srgbClr val="008000"/>
                </a:solidFill>
                <a:latin typeface="Helvetica" charset="0"/>
              </a:rPr>
              <a:t> </a:t>
            </a: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LONGITUDINAL (TEMPORAL) COHERENCE LENGTH L</a:t>
            </a:r>
            <a:r>
              <a:rPr lang="en-US" sz="2000" b="1" baseline="-25000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L</a:t>
            </a:r>
          </a:p>
          <a:p>
            <a:pPr>
              <a:spcBef>
                <a:spcPct val="20000"/>
              </a:spcBef>
            </a:pPr>
            <a:r>
              <a:rPr lang="en-US" sz="16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Distance over which two waves from the same source point with slightly different wavelengths will completely </a:t>
            </a:r>
            <a:r>
              <a:rPr lang="en-US" sz="1600" b="1" dirty="0" err="1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dephase</a:t>
            </a:r>
            <a:r>
              <a:rPr lang="en-US" sz="1600" b="1" dirty="0" smtClean="0">
                <a:solidFill>
                  <a:srgbClr val="008000"/>
                </a:solidFill>
                <a:latin typeface="Helvetica" pitchFamily="34" charset="0"/>
                <a:cs typeface="Helvetica" pitchFamily="34" charset="0"/>
              </a:rPr>
              <a:t>.</a:t>
            </a: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 smtClean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endParaRPr lang="en-US" sz="1400" b="1" dirty="0">
              <a:solidFill>
                <a:srgbClr val="008000"/>
              </a:solidFill>
              <a:latin typeface="Helvetica" pitchFamily="34" charset="0"/>
              <a:cs typeface="Helvetica" pitchFamily="34" charset="0"/>
            </a:endParaRPr>
          </a:p>
          <a:p>
            <a:pPr>
              <a:spcBef>
                <a:spcPct val="20000"/>
              </a:spcBef>
            </a:pPr>
            <a:r>
              <a:rPr lang="en-US" sz="1200" b="1" dirty="0">
                <a:solidFill>
                  <a:srgbClr val="008000"/>
                </a:solidFill>
                <a:latin typeface="Helvetica" charset="0"/>
              </a:rPr>
              <a:t/>
            </a:r>
            <a:br>
              <a:rPr lang="en-US" sz="1200" b="1" dirty="0">
                <a:solidFill>
                  <a:srgbClr val="008000"/>
                </a:solidFill>
                <a:latin typeface="Helvetica" charset="0"/>
              </a:rPr>
            </a:br>
            <a:r>
              <a:rPr lang="en-US" sz="2000" b="1" dirty="0" smtClean="0">
                <a:solidFill>
                  <a:srgbClr val="0070C0"/>
                </a:solidFill>
                <a:latin typeface="Helvetica" charset="0"/>
              </a:rPr>
              <a:t>TRANSVERSE COHERENCE LENGTH L</a:t>
            </a:r>
            <a:r>
              <a:rPr lang="en-US" sz="2000" b="1" baseline="-25000" dirty="0" smtClean="0">
                <a:solidFill>
                  <a:srgbClr val="0070C0"/>
                </a:solidFill>
                <a:latin typeface="Helvetica" charset="0"/>
              </a:rPr>
              <a:t>T</a:t>
            </a:r>
            <a:endParaRPr lang="en-US" sz="2000" b="1" dirty="0" smtClean="0">
              <a:solidFill>
                <a:srgbClr val="0070C0"/>
              </a:solidFill>
              <a:latin typeface="Helvetica" charset="0"/>
            </a:endParaRPr>
          </a:p>
          <a:p>
            <a:pPr>
              <a:spcBef>
                <a:spcPct val="20000"/>
              </a:spcBef>
            </a:pP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The lateral distance along a </a:t>
            </a:r>
            <a:r>
              <a:rPr lang="en-US" sz="1600" b="1" dirty="0" err="1" smtClean="0">
                <a:solidFill>
                  <a:srgbClr val="0070C0"/>
                </a:solidFill>
                <a:latin typeface="Helvetica" charset="0"/>
              </a:rPr>
              <a:t>wavefront</a:t>
            </a: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 over which there is a complete </a:t>
            </a:r>
            <a:r>
              <a:rPr lang="en-US" sz="1600" b="1" dirty="0" err="1" smtClean="0">
                <a:solidFill>
                  <a:srgbClr val="0070C0"/>
                </a:solidFill>
                <a:latin typeface="Helvetica" charset="0"/>
              </a:rPr>
              <a:t>dephasing</a:t>
            </a:r>
            <a:r>
              <a:rPr lang="en-US" sz="1600" b="1" dirty="0" smtClean="0">
                <a:solidFill>
                  <a:srgbClr val="0070C0"/>
                </a:solidFill>
                <a:latin typeface="Helvetica" charset="0"/>
              </a:rPr>
              <a:t> between two waves of the same wavelength, which originate from two separate points in space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609600"/>
            <a:ext cx="2743200" cy="2497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4038600"/>
            <a:ext cx="350377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5608320"/>
            <a:ext cx="3911600" cy="1173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152400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COHERENT LENGTHS - TWO WAVES                                 </a:t>
            </a:r>
            <a:r>
              <a:rPr lang="en-US" sz="1200" dirty="0" smtClean="0"/>
              <a:t>http://www.csrri.iit.edu/~segre/phys570/10F/lecture_04.pdf</a:t>
            </a:r>
            <a:endParaRPr lang="en-US" sz="1600" dirty="0"/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048000"/>
            <a:ext cx="639277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5486400" y="3352800"/>
            <a:ext cx="1143000" cy="665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67000" y="6172200"/>
            <a:ext cx="1143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7400" y="3048000"/>
            <a:ext cx="2895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29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514600"/>
            <a:ext cx="3048000" cy="85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0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2241352"/>
            <a:ext cx="9067800" cy="420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LONGITUDINAL COHERENCE</a:t>
            </a:r>
            <a:endParaRPr lang="en-US" sz="2400" dirty="0" smtClean="0"/>
          </a:p>
          <a:p>
            <a:endParaRPr lang="en-US" dirty="0" smtClean="0"/>
          </a:p>
          <a:p>
            <a:r>
              <a:rPr lang="en-US" dirty="0" smtClean="0"/>
              <a:t>Imagine that a typical </a:t>
            </a:r>
            <a:r>
              <a:rPr lang="en-US" dirty="0" err="1" smtClean="0">
                <a:solidFill>
                  <a:srgbClr val="FF0000"/>
                </a:solidFill>
              </a:rPr>
              <a:t>monochromator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Produces a typical of </a:t>
            </a:r>
            <a:r>
              <a:rPr lang="en-US" dirty="0" smtClean="0">
                <a:solidFill>
                  <a:srgbClr val="FF0000"/>
                </a:solidFill>
              </a:rPr>
              <a:t>∆λ/λ = 10</a:t>
            </a:r>
            <a:r>
              <a:rPr lang="en-US" baseline="30000" dirty="0" smtClean="0">
                <a:solidFill>
                  <a:srgbClr val="FF0000"/>
                </a:solidFill>
              </a:rPr>
              <a:t>−4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(Si 111)  peak distribution (Gaussian)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For main wavelength of </a:t>
            </a:r>
            <a:r>
              <a:rPr lang="en-US" dirty="0" smtClean="0">
                <a:solidFill>
                  <a:srgbClr val="FF0000"/>
                </a:solidFill>
              </a:rPr>
              <a:t>λ = 1Å </a:t>
            </a:r>
            <a:r>
              <a:rPr lang="en-US" dirty="0" smtClean="0"/>
              <a:t>we select </a:t>
            </a:r>
            <a:r>
              <a:rPr lang="en-US" dirty="0" smtClean="0">
                <a:solidFill>
                  <a:srgbClr val="FF0000"/>
                </a:solidFill>
              </a:rPr>
              <a:t>two lines </a:t>
            </a:r>
            <a:r>
              <a:rPr lang="en-US" dirty="0" smtClean="0"/>
              <a:t>thus separated its width ∆λ = 10</a:t>
            </a:r>
            <a:r>
              <a:rPr lang="en-US" baseline="30000" dirty="0" smtClean="0"/>
              <a:t>−4</a:t>
            </a:r>
            <a:r>
              <a:rPr lang="en-US" dirty="0" smtClean="0"/>
              <a:t> </a:t>
            </a:r>
            <a:r>
              <a:rPr lang="en-US" dirty="0" err="1" smtClean="0"/>
              <a:t>Å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>
              <a:lnSpc>
                <a:spcPct val="90000"/>
              </a:lnSpc>
              <a:buFont typeface="Arial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wavefronts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of these two monochromatic waves </a:t>
            </a:r>
            <a:r>
              <a:rPr lang="en-US" dirty="0" smtClean="0">
                <a:solidFill>
                  <a:srgbClr val="FF0000"/>
                </a:solidFill>
              </a:rPr>
              <a:t>are plane and identical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8000"/>
                </a:solidFill>
                <a:latin typeface="Helvetica" charset="0"/>
              </a:rPr>
              <a:t/>
            </a:r>
            <a:br>
              <a:rPr lang="en-US" b="1" dirty="0" smtClean="0">
                <a:solidFill>
                  <a:srgbClr val="008000"/>
                </a:solidFill>
                <a:latin typeface="Helvetica" charset="0"/>
              </a:rPr>
            </a:br>
            <a:endParaRPr lang="en-US" dirty="0"/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STATIONARY: This correlation time is much smaller than “bunch time” ~ 15 10</a:t>
            </a:r>
            <a:r>
              <a:rPr lang="en-US" baseline="30000" dirty="0" smtClean="0">
                <a:solidFill>
                  <a:srgbClr val="FF0000"/>
                </a:solidFill>
              </a:rPr>
              <a:t>-3</a:t>
            </a:r>
            <a:r>
              <a:rPr lang="en-US" dirty="0" smtClean="0">
                <a:solidFill>
                  <a:srgbClr val="FF0000"/>
                </a:solidFill>
              </a:rPr>
              <a:t> / c ~10</a:t>
            </a:r>
            <a:r>
              <a:rPr lang="en-US" baseline="30000" dirty="0" smtClean="0">
                <a:solidFill>
                  <a:srgbClr val="FF0000"/>
                </a:solidFill>
              </a:rPr>
              <a:t>-12</a:t>
            </a:r>
            <a:r>
              <a:rPr lang="en-US" dirty="0" smtClean="0">
                <a:solidFill>
                  <a:srgbClr val="FF0000"/>
                </a:solidFill>
              </a:rPr>
              <a:t> s~ </a:t>
            </a:r>
            <a:r>
              <a:rPr lang="en-US" dirty="0" err="1" smtClean="0">
                <a:solidFill>
                  <a:srgbClr val="FF0000"/>
                </a:solidFill>
              </a:rPr>
              <a:t>ps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04800" y="-304800"/>
            <a:ext cx="9677400" cy="1752600"/>
          </a:xfrm>
        </p:spPr>
        <p:txBody>
          <a:bodyPr>
            <a:noAutofit/>
          </a:bodyPr>
          <a:lstStyle/>
          <a:p>
            <a:r>
              <a:rPr lang="en-US" sz="4000" dirty="0"/>
              <a:t>correlation lengths for a typical synchrotron</a:t>
            </a:r>
            <a:endParaRPr lang="en-GB" sz="40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219200" y="990600"/>
            <a:ext cx="6705600" cy="12192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synchrotron beam </a:t>
            </a:r>
            <a:r>
              <a:rPr lang="en-US" sz="2400" b="1" i="1" dirty="0" smtClean="0">
                <a:solidFill>
                  <a:srgbClr val="FF0000"/>
                </a:solidFill>
              </a:rPr>
              <a:t>is not </a:t>
            </a:r>
            <a:r>
              <a:rPr lang="en-US" sz="2400" dirty="0" smtClean="0">
                <a:solidFill>
                  <a:srgbClr val="FF0000"/>
                </a:solidFill>
              </a:rPr>
              <a:t>formed by two single monochromatic plane waves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But we give some </a:t>
            </a:r>
            <a:r>
              <a:rPr lang="en-US" sz="2400" b="1" i="1" u="sng" dirty="0" smtClean="0">
                <a:solidFill>
                  <a:srgbClr val="FF0000"/>
                </a:solidFill>
              </a:rPr>
              <a:t>approximated</a:t>
            </a:r>
            <a:r>
              <a:rPr lang="en-US" sz="2400" dirty="0" smtClean="0">
                <a:solidFill>
                  <a:srgbClr val="FF0000"/>
                </a:solidFill>
              </a:rPr>
              <a:t> values…</a:t>
            </a:r>
          </a:p>
          <a:p>
            <a:endParaRPr lang="en-GB" dirty="0"/>
          </a:p>
        </p:txBody>
      </p:sp>
      <p:graphicFrame>
        <p:nvGraphicFramePr>
          <p:cNvPr id="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83053"/>
              </p:ext>
            </p:extLst>
          </p:nvPr>
        </p:nvGraphicFramePr>
        <p:xfrm>
          <a:off x="1828800" y="4800600"/>
          <a:ext cx="2157412" cy="756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Equation" r:id="rId3" imgW="1170000" imgH="411120" progId="Equation.3">
                  <p:embed/>
                </p:oleObj>
              </mc:Choice>
              <mc:Fallback>
                <p:oleObj name="Equation" r:id="rId3" imgW="1170000" imgH="41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800600"/>
                        <a:ext cx="2157412" cy="7565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834489"/>
              </p:ext>
            </p:extLst>
          </p:nvPr>
        </p:nvGraphicFramePr>
        <p:xfrm>
          <a:off x="5181600" y="4800600"/>
          <a:ext cx="2295525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8" name="Equation" r:id="rId5" imgW="1243080" imgH="411120" progId="Equation.DSMT4">
                  <p:embed/>
                </p:oleObj>
              </mc:Choice>
              <mc:Fallback>
                <p:oleObj name="Equation" r:id="rId5" imgW="1243080" imgH="41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4800600"/>
                        <a:ext cx="2295525" cy="757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2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00400" y="240268"/>
            <a:ext cx="294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FRAUNHOFER DIFFRACTION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200" y="4419600"/>
            <a:ext cx="4648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Fourier transform with conjugated variables:</a:t>
            </a:r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x ; </a:t>
            </a:r>
            <a:r>
              <a:rPr lang="en-US" sz="1600" dirty="0" err="1" smtClean="0"/>
              <a:t>f</a:t>
            </a:r>
            <a:r>
              <a:rPr lang="en-US" sz="1600" baseline="-25000" dirty="0" err="1" smtClean="0"/>
              <a:t>x</a:t>
            </a:r>
            <a:r>
              <a:rPr lang="en-US" sz="1600" dirty="0" smtClean="0"/>
              <a:t>=x/(</a:t>
            </a:r>
            <a:r>
              <a:rPr lang="en-US" sz="1600" dirty="0" smtClean="0">
                <a:latin typeface="Symbol" pitchFamily="18" charset="2"/>
              </a:rPr>
              <a:t>l </a:t>
            </a:r>
            <a:r>
              <a:rPr lang="en-US" sz="1600" dirty="0" smtClean="0"/>
              <a:t>z) ~ </a:t>
            </a:r>
            <a:r>
              <a:rPr lang="en-US" sz="1600" dirty="0" err="1" smtClean="0"/>
              <a:t>sin</a:t>
            </a:r>
            <a:r>
              <a:rPr lang="en-US" sz="1600" dirty="0" err="1" smtClean="0">
                <a:latin typeface="Symbol" pitchFamily="18" charset="2"/>
              </a:rPr>
              <a:t>q</a:t>
            </a:r>
            <a:r>
              <a:rPr lang="en-US" sz="1600" dirty="0" smtClean="0">
                <a:latin typeface="Symbol" pitchFamily="18" charset="2"/>
              </a:rPr>
              <a:t>/l </a:t>
            </a:r>
            <a:r>
              <a:rPr lang="en-US" sz="1600" dirty="0" smtClean="0"/>
              <a:t>(same for y)</a:t>
            </a:r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The same shape for different distances</a:t>
            </a:r>
          </a:p>
          <a:p>
            <a:endParaRPr lang="en-US" sz="1600" dirty="0"/>
          </a:p>
          <a:p>
            <a:endParaRPr lang="en-US" sz="1600" dirty="0" smtClean="0"/>
          </a:p>
        </p:txBody>
      </p:sp>
      <p:pic>
        <p:nvPicPr>
          <p:cNvPr id="180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124200"/>
            <a:ext cx="8224207" cy="1303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4114800"/>
            <a:ext cx="1828800" cy="11808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5346701" y="1536701"/>
            <a:ext cx="1346198" cy="76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7044932" y="1337068"/>
            <a:ext cx="1955799" cy="12628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000" y="6477000"/>
            <a:ext cx="784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F1 = np.fft.fft2(image)  # Take the </a:t>
            </a: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fourier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 transform of the image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6800" y="588894"/>
            <a:ext cx="3124200" cy="26691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53200" y="5410200"/>
            <a:ext cx="1828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0800" y="54864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</a:t>
            </a:r>
            <a:r>
              <a:rPr lang="en-US" baseline="-25000" dirty="0" err="1"/>
              <a:t>x</a:t>
            </a:r>
            <a:r>
              <a:rPr lang="en-US" dirty="0"/>
              <a:t>=x/(</a:t>
            </a:r>
            <a:r>
              <a:rPr lang="en-US" dirty="0">
                <a:latin typeface="Symbol" pitchFamily="18" charset="2"/>
              </a:rPr>
              <a:t>l </a:t>
            </a:r>
            <a:r>
              <a:rPr lang="en-US" dirty="0"/>
              <a:t>z) ~ </a:t>
            </a:r>
            <a:r>
              <a:rPr lang="en-US" dirty="0" err="1" smtClean="0"/>
              <a:t>sin</a:t>
            </a:r>
            <a:r>
              <a:rPr lang="en-US" dirty="0" err="1" smtClean="0">
                <a:latin typeface="Symbol" pitchFamily="18" charset="2"/>
              </a:rPr>
              <a:t>q</a:t>
            </a:r>
            <a:r>
              <a:rPr lang="en-US" dirty="0" smtClean="0">
                <a:latin typeface="Symbol" pitchFamily="18" charset="2"/>
              </a:rPr>
              <a:t>/l</a:t>
            </a:r>
            <a:r>
              <a:rPr lang="en-US" dirty="0" smtClean="0"/>
              <a:t> ~ </a:t>
            </a:r>
            <a:r>
              <a:rPr lang="en-US" dirty="0" smtClean="0">
                <a:latin typeface="Symbol" pitchFamily="18" charset="2"/>
              </a:rPr>
              <a:t>q/l</a:t>
            </a:r>
            <a:endParaRPr lang="en-US" dirty="0" smtClean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72000" y="3124200"/>
            <a:ext cx="3733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86400" y="28194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  <a:r>
              <a:rPr lang="en-US" dirty="0" smtClean="0"/>
              <a:t>1                              z2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2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upload.wikimedia.org/wikipedia/commons/thumb/a/a2/Diffraction_geometry.svg/350px-Diffraction_geometry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685800"/>
            <a:ext cx="3352800" cy="2193690"/>
          </a:xfrm>
          <a:prstGeom prst="rect">
            <a:avLst/>
          </a:prstGeom>
          <a:noFill/>
        </p:spPr>
      </p:pic>
      <p:sp>
        <p:nvSpPr>
          <p:cNvPr id="6" name="TextBox 2"/>
          <p:cNvSpPr txBox="1"/>
          <p:nvPr/>
        </p:nvSpPr>
        <p:spPr>
          <a:xfrm>
            <a:off x="3352800" y="228600"/>
            <a:ext cx="235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FRESNEL DIFFRACTION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148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68090" y="685800"/>
            <a:ext cx="2861310" cy="101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40150" y="2057400"/>
            <a:ext cx="2889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66800" y="3124200"/>
            <a:ext cx="720250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149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00" y="4724400"/>
            <a:ext cx="877167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52400" y="3962400"/>
            <a:ext cx="544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Numeric calculation: convolution with a </a:t>
            </a:r>
            <a:r>
              <a:rPr lang="en-US" dirty="0" smtClean="0">
                <a:solidFill>
                  <a:srgbClr val="3366FF"/>
                </a:solidFill>
              </a:rPr>
              <a:t>Gaussian kernel 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4419600"/>
            <a:ext cx="1757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dirty="0" smtClean="0">
                <a:solidFill>
                  <a:prstClr val="black"/>
                </a:solidFill>
              </a:rPr>
              <a:t>CONVOLUTION</a:t>
            </a: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43663" y="762000"/>
            <a:ext cx="2776537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4343400" y="3200400"/>
            <a:ext cx="2819400" cy="762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8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867145" cy="793561"/>
          </a:xfrm>
        </p:spPr>
        <p:txBody>
          <a:bodyPr/>
          <a:lstStyle/>
          <a:p>
            <a:r>
              <a:rPr lang="en-US" altLang="en-US" dirty="0" err="1" smtClean="0">
                <a:ea typeface="ＭＳ Ｐゴシック" panose="020B0600070205080204" pitchFamily="34" charset="-128"/>
              </a:rPr>
              <a:t>Stotage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ring: electron beam sizes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043122"/>
              </p:ext>
            </p:extLst>
          </p:nvPr>
        </p:nvGraphicFramePr>
        <p:xfrm>
          <a:off x="155575" y="1466851"/>
          <a:ext cx="4593300" cy="915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3" imgW="3060360" imgH="609480" progId="">
                  <p:embed/>
                </p:oleObj>
              </mc:Choice>
              <mc:Fallback>
                <p:oleObj name="Equation" r:id="rId3" imgW="3060360" imgH="6094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1466851"/>
                        <a:ext cx="4593300" cy="915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Box 4"/>
          <p:cNvSpPr txBox="1">
            <a:spLocks noChangeArrowheads="1"/>
          </p:cNvSpPr>
          <p:nvPr/>
        </p:nvSpPr>
        <p:spPr bwMode="auto">
          <a:xfrm>
            <a:off x="26989" y="2540256"/>
            <a:ext cx="53087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With </a:t>
            </a:r>
            <a:r>
              <a:rPr lang="en-US" altLang="en-US" dirty="0">
                <a:latin typeface="Symbol" panose="05050102010706020507" pitchFamily="18" charset="2"/>
              </a:rPr>
              <a:t>e</a:t>
            </a:r>
            <a:r>
              <a:rPr lang="en-US" altLang="en-US" dirty="0"/>
              <a:t> the </a:t>
            </a:r>
            <a:r>
              <a:rPr lang="en-US" altLang="en-US" dirty="0" err="1"/>
              <a:t>emittance</a:t>
            </a:r>
            <a:r>
              <a:rPr lang="en-US" altLang="en-US" dirty="0"/>
              <a:t> (constant), and </a:t>
            </a:r>
            <a:r>
              <a:rPr lang="en-US" altLang="en-US" dirty="0" err="1"/>
              <a:t>Twiss</a:t>
            </a:r>
            <a:r>
              <a:rPr lang="en-US" altLang="en-US" dirty="0"/>
              <a:t> parameters: 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55575" y="4648626"/>
            <a:ext cx="6650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waist</a:t>
            </a:r>
            <a:r>
              <a:rPr lang="en-US" altLang="en-US" dirty="0"/>
              <a:t> (zero correlation, </a:t>
            </a:r>
            <a:r>
              <a:rPr lang="en-US" altLang="en-US" dirty="0">
                <a:latin typeface="Symbol" panose="05050102010706020507" pitchFamily="18" charset="2"/>
              </a:rPr>
              <a:t>r</a:t>
            </a:r>
            <a:r>
              <a:rPr lang="en-US" altLang="en-US" dirty="0"/>
              <a:t>=</a:t>
            </a:r>
            <a:r>
              <a:rPr lang="en-US" altLang="en-US" dirty="0">
                <a:latin typeface="Symbol" panose="05050102010706020507" pitchFamily="18" charset="2"/>
              </a:rPr>
              <a:t>a</a:t>
            </a:r>
            <a:r>
              <a:rPr lang="en-US" altLang="en-US" dirty="0"/>
              <a:t>=0, </a:t>
            </a:r>
            <a:r>
              <a:rPr lang="en-US" altLang="en-US" dirty="0">
                <a:latin typeface="Symbol" panose="05050102010706020507" pitchFamily="18" charset="2"/>
              </a:rPr>
              <a:t>b</a:t>
            </a:r>
            <a:r>
              <a:rPr lang="en-US" altLang="en-US" dirty="0"/>
              <a:t> is minimum):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 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142204"/>
              </p:ext>
            </p:extLst>
          </p:nvPr>
        </p:nvGraphicFramePr>
        <p:xfrm>
          <a:off x="1735374" y="2926145"/>
          <a:ext cx="23923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7" name="Equation" r:id="rId5" imgW="1549080" imgH="444240" progId="">
                  <p:embed/>
                </p:oleObj>
              </mc:Choice>
              <mc:Fallback>
                <p:oleObj name="Equation" r:id="rId5" imgW="1549080" imgH="4442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5374" y="2926145"/>
                        <a:ext cx="239236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862543"/>
              </p:ext>
            </p:extLst>
          </p:nvPr>
        </p:nvGraphicFramePr>
        <p:xfrm>
          <a:off x="155575" y="5334000"/>
          <a:ext cx="55880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Equation" r:id="rId7" imgW="3619440" imgH="482400" progId="">
                  <p:embed/>
                </p:oleObj>
              </mc:Choice>
              <mc:Fallback>
                <p:oleObj name="Equation" r:id="rId7" imgW="3619440" imgH="482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5334000"/>
                        <a:ext cx="55880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426271"/>
              </p:ext>
            </p:extLst>
          </p:nvPr>
        </p:nvGraphicFramePr>
        <p:xfrm>
          <a:off x="155575" y="4030472"/>
          <a:ext cx="5735637" cy="4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Equation" r:id="rId9" imgW="4000320" imgH="330120" progId="">
                  <p:embed/>
                </p:oleObj>
              </mc:Choice>
              <mc:Fallback>
                <p:oleObj name="Equation" r:id="rId9" imgW="4000320" imgH="330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4030472"/>
                        <a:ext cx="5735637" cy="4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Box 10"/>
          <p:cNvSpPr txBox="1">
            <a:spLocks noChangeArrowheads="1"/>
          </p:cNvSpPr>
          <p:nvPr/>
        </p:nvSpPr>
        <p:spPr bwMode="auto">
          <a:xfrm>
            <a:off x="26988" y="3611945"/>
            <a:ext cx="4721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dirty="0"/>
              <a:t>At </a:t>
            </a:r>
            <a:r>
              <a:rPr lang="en-US" altLang="en-US" dirty="0">
                <a:solidFill>
                  <a:srgbClr val="FF0000"/>
                </a:solidFill>
              </a:rPr>
              <a:t>s</a:t>
            </a:r>
            <a:r>
              <a:rPr lang="en-US" altLang="en-US" dirty="0"/>
              <a:t> (any point of the trajectory)</a:t>
            </a:r>
            <a:r>
              <a:rPr lang="en-US" altLang="en-US" dirty="0" smtClean="0"/>
              <a:t>: </a:t>
            </a:r>
            <a:endParaRPr lang="en-US" altLang="en-US" dirty="0"/>
          </a:p>
        </p:txBody>
      </p:sp>
      <p:sp>
        <p:nvSpPr>
          <p:cNvPr id="2058" name="AutoShape 8" descr="Résultat de recherche d'images pour &quot;attention danger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59" name="Picture 12" descr="http://idata.over-blog.com/2/47/40/69/Pictogramme/Pictogramme-danger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094" y="5886504"/>
            <a:ext cx="692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80"/>
          <p:cNvSpPr/>
          <p:nvPr/>
        </p:nvSpPr>
        <p:spPr>
          <a:xfrm>
            <a:off x="6805800" y="4383494"/>
            <a:ext cx="1523813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EBS (S28D):</a:t>
            </a: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 err="1" smtClean="0"/>
              <a:t>x</a:t>
            </a:r>
            <a:r>
              <a:rPr dirty="0" smtClean="0"/>
              <a:t> </a:t>
            </a:r>
            <a:r>
              <a:rPr dirty="0"/>
              <a:t>= 6.90 m</a:t>
            </a:r>
          </a:p>
          <a:p>
            <a:pPr lvl="0"/>
            <a:r>
              <a:rPr lang="en-US" dirty="0" smtClean="0">
                <a:latin typeface="Symbol"/>
                <a:ea typeface="Symbol"/>
                <a:cs typeface="Symbol"/>
                <a:sym typeface="Symbol"/>
              </a:rPr>
              <a:t>b</a:t>
            </a:r>
            <a:r>
              <a:rPr baseline="-25000" dirty="0" smtClean="0"/>
              <a:t>y</a:t>
            </a:r>
            <a:r>
              <a:rPr dirty="0" smtClean="0"/>
              <a:t> </a:t>
            </a:r>
            <a:r>
              <a:rPr dirty="0"/>
              <a:t>= 2.64 m</a:t>
            </a:r>
          </a:p>
          <a:p>
            <a:pPr lvl="0"/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>
                <a:solidFill>
                  <a:srgbClr val="51A026"/>
                </a:solidFill>
              </a:rPr>
              <a:t>x</a:t>
            </a:r>
            <a:r>
              <a:rPr dirty="0" smtClean="0">
                <a:solidFill>
                  <a:srgbClr val="51A026"/>
                </a:solidFill>
              </a:rPr>
              <a:t> </a:t>
            </a:r>
            <a:r>
              <a:rPr dirty="0">
                <a:solidFill>
                  <a:srgbClr val="51A026"/>
                </a:solidFill>
              </a:rPr>
              <a:t>= 30.2 </a:t>
            </a:r>
            <a:r>
              <a:rPr lang="en-US" dirty="0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smtClean="0">
                <a:solidFill>
                  <a:srgbClr val="51A026"/>
                </a:solidFill>
              </a:rPr>
              <a:t>m</a:t>
            </a:r>
            <a:endParaRPr dirty="0">
              <a:solidFill>
                <a:srgbClr val="51A026"/>
              </a:solidFill>
            </a:endParaRP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/>
              <a:t>y</a:t>
            </a:r>
            <a:r>
              <a:rPr dirty="0" smtClean="0"/>
              <a:t> </a:t>
            </a:r>
            <a:r>
              <a:rPr dirty="0"/>
              <a:t>= 3.64 </a:t>
            </a:r>
            <a:r>
              <a:rPr lang="en-US" dirty="0" smtClean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smtClean="0"/>
              <a:t>m</a:t>
            </a:r>
            <a:endParaRPr dirty="0"/>
          </a:p>
          <a:p>
            <a:pPr lvl="0"/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>
                <a:solidFill>
                  <a:srgbClr val="51A026"/>
                </a:solidFill>
              </a:rPr>
              <a:t>x</a:t>
            </a:r>
            <a:r>
              <a:rPr baseline="-25000" dirty="0">
                <a:solidFill>
                  <a:srgbClr val="51A026"/>
                </a:solidFill>
              </a:rPr>
              <a:t>’</a:t>
            </a:r>
            <a:r>
              <a:rPr dirty="0">
                <a:solidFill>
                  <a:srgbClr val="51A026"/>
                </a:solidFill>
              </a:rPr>
              <a:t>= 4.37 </a:t>
            </a:r>
            <a:r>
              <a:rPr lang="en-US" dirty="0" err="1" smtClean="0">
                <a:solidFill>
                  <a:srgbClr val="51A026"/>
                </a:solidFill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 smtClean="0">
                <a:solidFill>
                  <a:srgbClr val="51A026"/>
                </a:solidFill>
              </a:rPr>
              <a:t>rad</a:t>
            </a:r>
            <a:endParaRPr dirty="0">
              <a:solidFill>
                <a:srgbClr val="51A026"/>
              </a:solidFill>
            </a:endParaRPr>
          </a:p>
          <a:p>
            <a:pPr lvl="0"/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 baseline="-25000" dirty="0" err="1" smtClean="0"/>
              <a:t>z</a:t>
            </a:r>
            <a:r>
              <a:rPr baseline="-25000" dirty="0"/>
              <a:t>’</a:t>
            </a:r>
            <a:r>
              <a:rPr dirty="0"/>
              <a:t>=1.37 </a:t>
            </a:r>
            <a:r>
              <a:rPr lang="en-US" dirty="0" err="1" smtClean="0">
                <a:latin typeface="Symbol"/>
                <a:ea typeface="Symbol"/>
                <a:cs typeface="Symbol"/>
                <a:sym typeface="Symbol"/>
              </a:rPr>
              <a:t>m</a:t>
            </a:r>
            <a:r>
              <a:rPr dirty="0" err="1" smtClean="0"/>
              <a:t>rad</a:t>
            </a:r>
            <a:endParaRPr dirty="0"/>
          </a:p>
        </p:txBody>
      </p:sp>
      <p:pic>
        <p:nvPicPr>
          <p:cNvPr id="14" name="image5.g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748875" y="1095337"/>
            <a:ext cx="4135409" cy="286357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84"/>
          <p:cNvSpPr/>
          <p:nvPr/>
        </p:nvSpPr>
        <p:spPr>
          <a:xfrm rot="10800000">
            <a:off x="5161170" y="3202691"/>
            <a:ext cx="1644630" cy="21313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6" name="Shape 85"/>
          <p:cNvSpPr/>
          <p:nvPr/>
        </p:nvSpPr>
        <p:spPr>
          <a:xfrm flipV="1">
            <a:off x="8329613" y="3202693"/>
            <a:ext cx="239166" cy="21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>
            <a:solidFill>
              <a:srgbClr val="102377"/>
            </a:solidFill>
            <a:tailEnd type="triangle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" name="Shape 86"/>
          <p:cNvSpPr/>
          <p:nvPr/>
        </p:nvSpPr>
        <p:spPr>
          <a:xfrm>
            <a:off x="5335730" y="726005"/>
            <a:ext cx="329231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lvl="0"/>
            <a:r>
              <a:rPr dirty="0" smtClean="0"/>
              <a:t>Horizontal </a:t>
            </a:r>
            <a:r>
              <a:rPr dirty="0"/>
              <a:t>emittance = </a:t>
            </a:r>
            <a:r>
              <a:rPr dirty="0" smtClean="0"/>
              <a:t>1</a:t>
            </a:r>
            <a:r>
              <a:rPr lang="en-US" dirty="0" smtClean="0"/>
              <a:t>4</a:t>
            </a:r>
            <a:r>
              <a:rPr dirty="0" smtClean="0"/>
              <a:t>7 </a:t>
            </a:r>
            <a:r>
              <a:rPr dirty="0"/>
              <a:t>pm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772238"/>
              </p:ext>
            </p:extLst>
          </p:nvPr>
        </p:nvGraphicFramePr>
        <p:xfrm>
          <a:off x="1187450" y="1843088"/>
          <a:ext cx="6737350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Equation" r:id="rId3" imgW="4025900" imgH="698500" progId="Equation.DSMT4">
                  <p:embed/>
                </p:oleObj>
              </mc:Choice>
              <mc:Fallback>
                <p:oleObj name="Equation" r:id="rId3" imgW="4025900" imgH="698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843088"/>
                        <a:ext cx="6737350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81000" y="177225"/>
            <a:ext cx="8153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Quantifying efficiency of the source to emit coherent radiation: </a:t>
            </a:r>
            <a:endParaRPr lang="en-US" sz="3200" dirty="0" smtClean="0">
              <a:solidFill>
                <a:srgbClr val="0070C0"/>
              </a:solidFill>
            </a:endParaRPr>
          </a:p>
          <a:p>
            <a:r>
              <a:rPr lang="en-US" sz="2800" dirty="0" smtClean="0">
                <a:solidFill>
                  <a:srgbClr val="0070C0"/>
                </a:solidFill>
              </a:rPr>
              <a:t>coherent fraction for SR lattices </a:t>
            </a:r>
            <a:r>
              <a:rPr lang="en-US" sz="2000" dirty="0" smtClean="0">
                <a:solidFill>
                  <a:srgbClr val="0070C0"/>
                </a:solidFill>
              </a:rPr>
              <a:t>(</a:t>
            </a:r>
            <a:r>
              <a:rPr lang="en-US" sz="2000" dirty="0" err="1" smtClean="0">
                <a:solidFill>
                  <a:srgbClr val="0070C0"/>
                </a:solidFill>
              </a:rPr>
              <a:t>Undulator</a:t>
            </a:r>
            <a:r>
              <a:rPr lang="en-US" sz="2000" dirty="0" smtClean="0">
                <a:solidFill>
                  <a:srgbClr val="0070C0"/>
                </a:solidFill>
              </a:rPr>
              <a:t> emission</a:t>
            </a:r>
            <a:r>
              <a:rPr lang="en-US" sz="2400" dirty="0" smtClean="0">
                <a:solidFill>
                  <a:srgbClr val="0070C0"/>
                </a:solidFill>
              </a:rPr>
              <a:t>)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96370" y="2967769"/>
            <a:ext cx="4409430" cy="3890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2388" name="Object 4"/>
          <p:cNvGraphicFramePr>
            <a:graphicFrameLocks noChangeAspect="1"/>
          </p:cNvGraphicFramePr>
          <p:nvPr/>
        </p:nvGraphicFramePr>
        <p:xfrm>
          <a:off x="3505200" y="1028700"/>
          <a:ext cx="2519363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Equation" r:id="rId6" imgW="1701720" imgH="469800" progId="Equation.DSMT4">
                  <p:embed/>
                </p:oleObj>
              </mc:Choice>
              <mc:Fallback>
                <p:oleObj name="Equation" r:id="rId6" imgW="17017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028700"/>
                        <a:ext cx="2519363" cy="7239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694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27199" y="125999"/>
            <a:ext cx="8236802" cy="49680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1600" b="1" cap="all" dirty="0" smtClean="0">
                <a:solidFill>
                  <a:srgbClr val="FFFFFF"/>
                </a:solidFill>
              </a:rPr>
              <a:t>SINGLE </a:t>
            </a:r>
            <a:r>
              <a:rPr sz="1600" b="1" cap="all" dirty="0">
                <a:solidFill>
                  <a:srgbClr val="FFFFFF"/>
                </a:solidFill>
              </a:rPr>
              <a:t>ELECTRON PHOTON </a:t>
            </a:r>
            <a:r>
              <a:rPr sz="1600" b="1" cap="all" dirty="0" smtClean="0">
                <a:solidFill>
                  <a:srgbClr val="FFFFFF"/>
                </a:solidFill>
              </a:rPr>
              <a:t>EMISSION</a:t>
            </a:r>
            <a:r>
              <a:rPr lang="en-US" sz="1600" b="1" cap="all" dirty="0" smtClean="0">
                <a:solidFill>
                  <a:srgbClr val="FFFFFF"/>
                </a:solidFill>
              </a:rPr>
              <a:t>  (Zero emittance)</a:t>
            </a:r>
            <a:endParaRPr sz="1600" b="1" cap="all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796" y="600927"/>
            <a:ext cx="1999539" cy="16583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74" y="2394186"/>
            <a:ext cx="7614277" cy="99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613" y="622801"/>
            <a:ext cx="1762176" cy="1657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596" y="3594881"/>
            <a:ext cx="3731047" cy="2798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512" y="182969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4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686800" cy="838200"/>
          </a:xfrm>
        </p:spPr>
        <p:txBody>
          <a:bodyPr/>
          <a:lstStyle/>
          <a:p>
            <a:r>
              <a:rPr lang="en-US" altLang="en-US" sz="2000" b="1" dirty="0" err="1" smtClean="0">
                <a:ea typeface="ＭＳ Ｐゴシック" panose="020B0600070205080204" pitchFamily="34" charset="-128"/>
              </a:rPr>
              <a:t>Undulator</a:t>
            </a:r>
            <a:r>
              <a:rPr lang="en-US" altLang="en-US" sz="2000" b="1" dirty="0" smtClean="0">
                <a:ea typeface="ＭＳ Ｐゴシック" panose="020B0600070205080204" pitchFamily="34" charset="-128"/>
              </a:rPr>
              <a:t> emission (single electron or filament beam or zero </a:t>
            </a:r>
            <a:r>
              <a:rPr lang="en-US" altLang="en-US" sz="2000" b="1" dirty="0" err="1" smtClean="0">
                <a:ea typeface="ＭＳ Ｐゴシック" panose="020B0600070205080204" pitchFamily="34" charset="-128"/>
              </a:rPr>
              <a:t>emmittance</a:t>
            </a:r>
            <a:r>
              <a:rPr lang="en-US" altLang="en-US" sz="2000" b="1" dirty="0" smtClean="0">
                <a:ea typeface="ＭＳ Ｐゴシック" panose="020B0600070205080204" pitchFamily="34" charset="-128"/>
              </a:rPr>
              <a:t>) </a:t>
            </a:r>
            <a:br>
              <a:rPr lang="en-US" altLang="en-US" sz="2000" b="1" dirty="0" smtClean="0">
                <a:ea typeface="ＭＳ Ｐゴシック" panose="020B0600070205080204" pitchFamily="34" charset="-128"/>
              </a:rPr>
            </a:br>
            <a:r>
              <a:rPr lang="en-US" altLang="en-US" sz="1600" b="1" dirty="0" smtClean="0">
                <a:ea typeface="ＭＳ Ｐゴシック" panose="020B0600070205080204" pitchFamily="34" charset="-128"/>
              </a:rPr>
              <a:t>(after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Onuki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&amp;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Elleaume</a:t>
            </a:r>
            <a:r>
              <a:rPr lang="en-US" altLang="en-US" sz="1600" dirty="0">
                <a:ea typeface="ＭＳ Ｐゴシック" panose="020B0600070205080204" pitchFamily="34" charset="-128"/>
              </a:rPr>
              <a:t>,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sz="1600" dirty="0" err="1" smtClean="0">
                <a:ea typeface="ＭＳ Ｐゴシック" panose="020B0600070205080204" pitchFamily="34" charset="-128"/>
              </a:rPr>
              <a:t>Undulators</a:t>
            </a:r>
            <a:r>
              <a:rPr lang="en-US" altLang="en-US" sz="1600" dirty="0" smtClean="0">
                <a:ea typeface="ＭＳ Ｐゴシック" panose="020B0600070205080204" pitchFamily="34" charset="-128"/>
              </a:rPr>
              <a:t>, Wigglers  and their applications, CRC press, 2002</a:t>
            </a:r>
            <a:r>
              <a:rPr lang="en-US" altLang="en-US" sz="1600" b="1" dirty="0">
                <a:ea typeface="ＭＳ Ｐゴシック" panose="020B0600070205080204" pitchFamily="34" charset="-128"/>
              </a:rPr>
              <a:t>)</a:t>
            </a:r>
            <a:endParaRPr lang="en-US" altLang="en-US" sz="1600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41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000">
            <a:off x="4805363" y="1128713"/>
            <a:ext cx="4246562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030638"/>
              </p:ext>
            </p:extLst>
          </p:nvPr>
        </p:nvGraphicFramePr>
        <p:xfrm>
          <a:off x="2277803" y="5067300"/>
          <a:ext cx="205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0" name="Equation" r:id="rId4" imgW="1333440" imgH="444240" progId="">
                  <p:embed/>
                </p:oleObj>
              </mc:Choice>
              <mc:Fallback>
                <p:oleObj name="Equation" r:id="rId4" imgW="1333440" imgH="444240" progId="">
                  <p:embed/>
                  <p:pic>
                    <p:nvPicPr>
                      <p:cNvPr id="409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7803" y="5067300"/>
                        <a:ext cx="2057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240434"/>
              </p:ext>
            </p:extLst>
          </p:nvPr>
        </p:nvGraphicFramePr>
        <p:xfrm>
          <a:off x="5490368" y="3893218"/>
          <a:ext cx="3215746" cy="90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1" name="Equation" r:id="rId6" imgW="1574640" imgH="444240" progId="">
                  <p:embed/>
                </p:oleObj>
              </mc:Choice>
              <mc:Fallback>
                <p:oleObj name="Equation" r:id="rId6" imgW="1574640" imgH="444240" progId="">
                  <p:embed/>
                  <p:pic>
                    <p:nvPicPr>
                      <p:cNvPr id="409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0368" y="3893218"/>
                        <a:ext cx="3215746" cy="9073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1"/>
          <p:cNvGraphicFramePr>
            <a:graphicFrameLocks noChangeAspect="1"/>
          </p:cNvGraphicFramePr>
          <p:nvPr/>
        </p:nvGraphicFramePr>
        <p:xfrm>
          <a:off x="6705600" y="5181600"/>
          <a:ext cx="19208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2" name="Equation" r:id="rId8" imgW="1244520" imgH="393480" progId="">
                  <p:embed/>
                </p:oleObj>
              </mc:Choice>
              <mc:Fallback>
                <p:oleObj name="Equation" r:id="rId8" imgW="1244520" imgH="393480" progId="">
                  <p:embed/>
                  <p:pic>
                    <p:nvPicPr>
                      <p:cNvPr id="410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5181600"/>
                        <a:ext cx="19208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Box 15"/>
          <p:cNvSpPr txBox="1">
            <a:spLocks noChangeArrowheads="1"/>
          </p:cNvSpPr>
          <p:nvPr/>
        </p:nvSpPr>
        <p:spPr bwMode="auto">
          <a:xfrm>
            <a:off x="92075" y="6193920"/>
            <a:ext cx="85344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FF0000"/>
                </a:solidFill>
              </a:rPr>
              <a:t>Undulator</a:t>
            </a:r>
            <a:r>
              <a:rPr lang="en-US" altLang="en-US" dirty="0">
                <a:solidFill>
                  <a:srgbClr val="FF0000"/>
                </a:solidFill>
              </a:rPr>
              <a:t> beams have not Gaussian profiles (even at resonances</a:t>
            </a:r>
            <a:r>
              <a:rPr lang="en-US" altLang="en-US" dirty="0" smtClean="0">
                <a:solidFill>
                  <a:srgbClr val="FF0000"/>
                </a:solidFill>
              </a:rPr>
              <a:t>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FF0000"/>
                </a:solidFill>
              </a:rPr>
              <a:t>These formulas are APPROXIMATED!</a:t>
            </a:r>
            <a:endParaRPr lang="en-US" altLang="en-US" dirty="0">
              <a:solidFill>
                <a:srgbClr val="FF0000"/>
              </a:solidFill>
            </a:endParaRPr>
          </a:p>
        </p:txBody>
      </p:sp>
      <p:pic>
        <p:nvPicPr>
          <p:cNvPr id="410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4449763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4449763" y="5410200"/>
            <a:ext cx="2103437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53200" y="49530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077200" y="4800600"/>
            <a:ext cx="6858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581400" y="1371600"/>
            <a:ext cx="2971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75" y="4558773"/>
            <a:ext cx="2185728" cy="16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20727"/>
            <a:ext cx="7073900" cy="138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214100"/>
            <a:ext cx="4838700" cy="139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86" y="4078286"/>
            <a:ext cx="2273300" cy="711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41729" y="4262952"/>
            <a:ext cx="27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25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38" y="31750"/>
            <a:ext cx="6399212" cy="472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211138" y="4872038"/>
            <a:ext cx="8686800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</a:rPr>
              <a:t>(FOR UNDULATORS, THESE FORMULAS ARE VALID AT THE WAIST, AT THE UNDULATOR RESONANCE, AND SUPOSSING GAUSSIAN EMISSION OF PHOTONS)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40475" y="3825875"/>
            <a:ext cx="1905000" cy="4111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1800" dirty="0" smtClean="0"/>
              <a:t>Courtesy: Boaz Nash</a:t>
            </a:r>
            <a:endParaRPr lang="en-US" sz="1800" dirty="0"/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11138" y="5503863"/>
            <a:ext cx="8686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solidFill>
                  <a:srgbClr val="0070C0"/>
                </a:solidFill>
              </a:rPr>
              <a:t>ShadowOui performs “numeric convolution” by Monte Carlo sampling of the electron beam [Gaussian] and photon emission [non Gaussian]</a:t>
            </a:r>
            <a:endParaRPr lang="en-GB" altLang="en-US" sz="240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Mirrors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82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/>
          </p:cNvSpPr>
          <p:nvPr>
            <p:ph type="title"/>
          </p:nvPr>
        </p:nvSpPr>
        <p:spPr>
          <a:xfrm>
            <a:off x="0" y="171900"/>
            <a:ext cx="9144000" cy="1143000"/>
          </a:xfrm>
        </p:spPr>
        <p:txBody>
          <a:bodyPr/>
          <a:lstStyle/>
          <a:p>
            <a:r>
              <a:rPr lang="en-US" altLang="en-US" sz="4000" dirty="0" smtClean="0">
                <a:ea typeface="ＭＳ Ｐゴシック" panose="020B0600070205080204" pitchFamily="34" charset="-128"/>
              </a:rPr>
              <a:t>Mirror shape</a:t>
            </a:r>
          </a:p>
        </p:txBody>
      </p:sp>
      <p:pic>
        <p:nvPicPr>
          <p:cNvPr id="5128" name="Picture 6" descr="als105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55838"/>
            <a:ext cx="3078163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 Box 7"/>
          <p:cNvSpPr txBox="1">
            <a:spLocks noChangeArrowheads="1"/>
          </p:cNvSpPr>
          <p:nvPr/>
        </p:nvSpPr>
        <p:spPr bwMode="auto">
          <a:xfrm>
            <a:off x="76485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q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0" name="Text Box 8"/>
          <p:cNvSpPr txBox="1">
            <a:spLocks noChangeArrowheads="1"/>
          </p:cNvSpPr>
          <p:nvPr/>
        </p:nvSpPr>
        <p:spPr bwMode="auto">
          <a:xfrm>
            <a:off x="6429375" y="2484438"/>
            <a:ext cx="323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 i="1">
                <a:latin typeface="Arial Narrow" panose="020B0606020202030204" pitchFamily="34" charset="0"/>
              </a:rPr>
              <a:t>p</a:t>
            </a:r>
            <a:endParaRPr lang="en-GB" altLang="en-US" sz="2400" i="1">
              <a:latin typeface="Arial Narrow" panose="020B0606020202030204" pitchFamily="34" charset="0"/>
            </a:endParaRPr>
          </a:p>
        </p:txBody>
      </p:sp>
      <p:sp>
        <p:nvSpPr>
          <p:cNvPr id="5131" name="Line 9"/>
          <p:cNvSpPr>
            <a:spLocks noChangeShapeType="1"/>
          </p:cNvSpPr>
          <p:nvPr/>
        </p:nvSpPr>
        <p:spPr bwMode="auto">
          <a:xfrm>
            <a:off x="7981950" y="2969250"/>
            <a:ext cx="0" cy="50979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GB"/>
          </a:p>
        </p:txBody>
      </p:sp>
      <p:graphicFrame>
        <p:nvGraphicFramePr>
          <p:cNvPr id="5122" name="Object 17"/>
          <p:cNvGraphicFramePr>
            <a:graphicFrameLocks noChangeAspect="1"/>
          </p:cNvGraphicFramePr>
          <p:nvPr/>
        </p:nvGraphicFramePr>
        <p:xfrm>
          <a:off x="6056313" y="5245100"/>
          <a:ext cx="19621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" name="Equation" r:id="rId4" imgW="1968480" imgH="787320" progId="Equation.DSMT4">
                  <p:embed/>
                </p:oleObj>
              </mc:Choice>
              <mc:Fallback>
                <p:oleObj name="Equation" r:id="rId4" imgW="1968480" imgH="78732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6313" y="5245100"/>
                        <a:ext cx="19621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951933"/>
              </p:ext>
            </p:extLst>
          </p:nvPr>
        </p:nvGraphicFramePr>
        <p:xfrm>
          <a:off x="6102350" y="4020143"/>
          <a:ext cx="202565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" name="Equation" r:id="rId6" imgW="2031840" imgH="787320" progId="Equation.DSMT4">
                  <p:embed/>
                </p:oleObj>
              </mc:Choice>
              <mc:Fallback>
                <p:oleObj name="Equation" r:id="rId6" imgW="2031840" imgH="78732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2350" y="4020143"/>
                        <a:ext cx="202565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val 2"/>
          <p:cNvSpPr/>
          <p:nvPr/>
        </p:nvSpPr>
        <p:spPr>
          <a:xfrm rot="19803944">
            <a:off x="7158065" y="2259458"/>
            <a:ext cx="1258717" cy="12599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295020" y="2969250"/>
            <a:ext cx="1691210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972425" y="2969250"/>
            <a:ext cx="241472" cy="509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7867650" y="2484438"/>
            <a:ext cx="260350" cy="99460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763504" y="1936234"/>
            <a:ext cx="4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94841" y="296925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r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5126" name="Rectangle 3"/>
          <p:cNvSpPr>
            <a:spLocks noGrp="1"/>
          </p:cNvSpPr>
          <p:nvPr>
            <p:ph type="body" idx="1"/>
          </p:nvPr>
        </p:nvSpPr>
        <p:spPr>
          <a:xfrm>
            <a:off x="0" y="1332061"/>
            <a:ext cx="6102350" cy="51054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Ellipsoid: Point to point focusing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err="1" smtClean="0">
                <a:ea typeface="ＭＳ Ｐゴシック" panose="020B0600070205080204" pitchFamily="34" charset="-128"/>
              </a:rPr>
              <a:t>Paraboloid</a:t>
            </a:r>
            <a:r>
              <a:rPr lang="en-US" altLang="en-US" sz="2400" dirty="0" smtClean="0">
                <a:ea typeface="ＭＳ Ｐゴシック" panose="020B0600070205080204" pitchFamily="34" charset="-128"/>
              </a:rPr>
              <a:t>: Collimating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Focalization in two planes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Tangential or </a:t>
            </a:r>
            <a:r>
              <a:rPr lang="en-US" altLang="en-US" sz="2200" dirty="0" err="1" smtClean="0">
                <a:ea typeface="ＭＳ Ｐゴシック" panose="020B0600070205080204" pitchFamily="34" charset="-128"/>
              </a:rPr>
              <a:t>Meridional</a:t>
            </a:r>
            <a:r>
              <a:rPr lang="en-US" altLang="en-US" sz="2200" dirty="0" smtClean="0">
                <a:ea typeface="ＭＳ Ｐゴシック" panose="020B0600070205080204" pitchFamily="34" charset="-128"/>
              </a:rPr>
              <a:t> (ellipse or parabola)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ea typeface="ＭＳ Ｐゴシック" panose="020B0600070205080204" pitchFamily="34" charset="-128"/>
              </a:rPr>
              <a:t>Sagittal (circle)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Demagnification: </a:t>
            </a:r>
            <a:r>
              <a:rPr lang="en-US" altLang="en-US" sz="2400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M=p/q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Easier manufacturing: 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2D: Ellipsoid =&gt; Toroid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Only one plane:  cylinder Ellipsoid (ellipse)=&gt; cylinder (circle)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 smtClean="0">
                <a:solidFill>
                  <a:schemeClr val="hlink"/>
                </a:solidFill>
                <a:ea typeface="ＭＳ Ｐゴシック" panose="020B0600070205080204" pitchFamily="34" charset="-128"/>
              </a:rPr>
              <a:t>Sagittal radius: non-linear (ellipsoid) =&gt; constant (cylinder) or linear (cone), 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>
                <a:ea typeface="ＭＳ Ｐゴシック" panose="020B0600070205080204" pitchFamily="34" charset="-128"/>
              </a:rPr>
              <a:t>All mirrors produce aberrations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1208</Words>
  <Application>Microsoft Macintosh PowerPoint</Application>
  <PresentationFormat>On-screen Show (4:3)</PresentationFormat>
  <Paragraphs>180</Paragraphs>
  <Slides>30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Office Theme</vt:lpstr>
      <vt:lpstr>Equation</vt:lpstr>
      <vt:lpstr>Synchrotron Sources</vt:lpstr>
      <vt:lpstr>ELECTRON BEAM DESCRIPTION</vt:lpstr>
      <vt:lpstr>Stotage ring: electron beam sizes</vt:lpstr>
      <vt:lpstr>SINGLE ELECTRON PHOTON EMISSION  (Zero emittance)</vt:lpstr>
      <vt:lpstr>Undulator emission (single electron or filament beam or zero emmittance)  (after Onuki &amp; Elleaume, Undulators, Wigglers  and their applications, CRC press, 2002)</vt:lpstr>
      <vt:lpstr>PowerPoint Presentation</vt:lpstr>
      <vt:lpstr>Courtesy: Boaz Nash</vt:lpstr>
      <vt:lpstr>Mirrors</vt:lpstr>
      <vt:lpstr>Mirror shape</vt:lpstr>
      <vt:lpstr>Mirrors Geometrical model        Physical model Specular reflection                                  Fresnel formulas</vt:lpstr>
      <vt:lpstr>Lenses</vt:lpstr>
      <vt:lpstr>LENS</vt:lpstr>
      <vt:lpstr>CRL (COMPOUND REFRACTIVE LENSES) = replicate N lenses </vt:lpstr>
      <vt:lpstr>HIGH DEMAGNIFICATION with SINGLE LENSES</vt:lpstr>
      <vt:lpstr>Crystals</vt:lpstr>
      <vt:lpstr>DARWIN TREATMENT OF DYNAMICAL THEORY (1914) – the darwin width</vt:lpstr>
      <vt:lpstr>The Zachariasen treatment  for plane  Crystals</vt:lpstr>
      <vt:lpstr>ROCKING CURVES</vt:lpstr>
      <vt:lpstr>ON THE DIRECTION OF THE OUTCOMING WAVE</vt:lpstr>
      <vt:lpstr>Theory of the Use of More Than Two Successive X-Ray Crystal Reflections to Obtain Increased Resolving Power J W. M. DuMond Phys. Rev. 52, 872 – (1937) http://dx.doi.org/10.1103/PhysRev.52.872 </vt:lpstr>
      <vt:lpstr>Energy Resolution</vt:lpstr>
      <vt:lpstr>EFFECT OF CRYSTAL  ANISOTROPY  in bent crystals</vt:lpstr>
      <vt:lpstr>Multiple BRAGG Diffraction</vt:lpstr>
      <vt:lpstr>Coherence</vt:lpstr>
      <vt:lpstr>HYBRID METHOD IN SHADOW (X. Shi et al.) Combining ray tracing and wavefront propagation</vt:lpstr>
      <vt:lpstr>PowerPoint Presentation</vt:lpstr>
      <vt:lpstr>correlation lengths for a typical synchrotron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X-ray radiation production and transport. Simulating photons and waves from the X-ray sources to the samples</dc:title>
  <dc:creator>SANCHEZ DEL RIO Manuel</dc:creator>
  <cp:lastModifiedBy>Manuel Sanchez del Rio</cp:lastModifiedBy>
  <cp:revision>638</cp:revision>
  <dcterms:created xsi:type="dcterms:W3CDTF">2011-09-30T07:36:13Z</dcterms:created>
  <dcterms:modified xsi:type="dcterms:W3CDTF">2019-05-13T19:17:24Z</dcterms:modified>
</cp:coreProperties>
</file>